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60" r:id="rId5"/>
    <p:sldId id="262" r:id="rId6"/>
    <p:sldId id="258" r:id="rId7"/>
    <p:sldId id="263" r:id="rId8"/>
    <p:sldId id="264" r:id="rId9"/>
    <p:sldId id="265" r:id="rId10"/>
  </p:sldIdLst>
  <p:sldSz cx="14630400" cy="8229600"/>
  <p:notesSz cx="8229600" cy="146304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0"/>
  </p:normalViewPr>
  <p:slideViewPr>
    <p:cSldViewPr snapToGrid="0" snapToObjects="1">
      <p:cViewPr varScale="1">
        <p:scale>
          <a:sx n="56" d="100"/>
          <a:sy n="56" d="100"/>
        </p:scale>
        <p:origin x="690"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99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playcode.io/720656/" TargetMode="External"/><Relationship Id="rId5" Type="http://schemas.openxmlformats.org/officeDocument/2006/relationships/hyperlink" Target="https://playcode.io/718901/"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playcode.io/1529366"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playcode.io/1584607" TargetMode="External"/><Relationship Id="rId4" Type="http://schemas.openxmlformats.org/officeDocument/2006/relationships/hyperlink" Target="https://playcode.io/158434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6816"/>
            <a:ext cx="5486400" cy="8229600"/>
          </a:xfrm>
          <a:prstGeom prst="rect">
            <a:avLst/>
          </a:prstGeom>
        </p:spPr>
      </p:pic>
      <p:sp>
        <p:nvSpPr>
          <p:cNvPr id="3" name="Text 0"/>
          <p:cNvSpPr/>
          <p:nvPr/>
        </p:nvSpPr>
        <p:spPr>
          <a:xfrm>
            <a:off x="5941316" y="871532"/>
            <a:ext cx="7446526" cy="620078"/>
          </a:xfrm>
          <a:prstGeom prst="rect">
            <a:avLst/>
          </a:prstGeom>
          <a:noFill/>
          <a:ln/>
        </p:spPr>
        <p:txBody>
          <a:bodyPr wrap="none" lIns="0" tIns="0" rIns="0" bIns="0" rtlCol="0" anchor="t"/>
          <a:lstStyle/>
          <a:p>
            <a:pPr marL="0" indent="0" algn="l">
              <a:lnSpc>
                <a:spcPts val="4850"/>
              </a:lnSpc>
              <a:buNone/>
            </a:pPr>
            <a:r>
              <a:rPr lang="ro-RO" sz="3900" noProof="0" dirty="0" err="1">
                <a:solidFill>
                  <a:srgbClr val="1D1D1B"/>
                </a:solidFill>
                <a:latin typeface="Arial" panose="020B0604020202020204" pitchFamily="34" charset="0"/>
                <a:ea typeface="Tomorrow Semi Bold" pitchFamily="34" charset="-122"/>
                <a:cs typeface="Arial" panose="020B0604020202020204" pitchFamily="34" charset="0"/>
              </a:rPr>
              <a:t>Responsivitate</a:t>
            </a:r>
            <a:r>
              <a:rPr lang="ro-RO" sz="3900" noProof="0" dirty="0">
                <a:solidFill>
                  <a:srgbClr val="1D1D1B"/>
                </a:solidFill>
                <a:latin typeface="Arial" panose="020B0604020202020204" pitchFamily="34" charset="0"/>
                <a:ea typeface="Tomorrow Semi Bold" pitchFamily="34" charset="-122"/>
                <a:cs typeface="Arial" panose="020B0604020202020204" pitchFamily="34" charset="0"/>
              </a:rPr>
              <a:t> în designul Web</a:t>
            </a:r>
            <a:endParaRPr lang="ro-RO" sz="3900" noProof="0" dirty="0">
              <a:latin typeface="Arial" panose="020B0604020202020204" pitchFamily="34" charset="0"/>
              <a:cs typeface="Arial" panose="020B0604020202020204" pitchFamily="34" charset="0"/>
            </a:endParaRPr>
          </a:p>
        </p:txBody>
      </p:sp>
      <p:sp>
        <p:nvSpPr>
          <p:cNvPr id="4" name="Text 1"/>
          <p:cNvSpPr/>
          <p:nvPr/>
        </p:nvSpPr>
        <p:spPr>
          <a:xfrm>
            <a:off x="5941316" y="1621429"/>
            <a:ext cx="7556421" cy="1296983"/>
          </a:xfrm>
          <a:prstGeom prst="rect">
            <a:avLst/>
          </a:prstGeom>
          <a:noFill/>
          <a:ln/>
        </p:spPr>
        <p:txBody>
          <a:bodyPr wrap="square" lIns="0" tIns="0" rIns="0" bIns="0" rtlCol="0" anchor="t"/>
          <a:lstStyle/>
          <a:p>
            <a:pPr marL="0" indent="0" algn="l">
              <a:lnSpc>
                <a:spcPts val="2700"/>
              </a:lnSpc>
              <a:buNone/>
            </a:pPr>
            <a:r>
              <a:rPr lang="ro-RO" sz="2000" noProof="0" dirty="0" err="1">
                <a:latin typeface="Arial" panose="020B0604020202020204" pitchFamily="34" charset="0"/>
                <a:ea typeface="Tomorrow" pitchFamily="34" charset="-122"/>
                <a:cs typeface="Arial" panose="020B0604020202020204" pitchFamily="34" charset="0"/>
              </a:rPr>
              <a:t>Responsivitatea</a:t>
            </a:r>
            <a:r>
              <a:rPr lang="ro-RO" sz="2000" noProof="0" dirty="0">
                <a:latin typeface="Arial" panose="020B0604020202020204" pitchFamily="34" charset="0"/>
                <a:ea typeface="Tomorrow" pitchFamily="34" charset="-122"/>
                <a:cs typeface="Arial" panose="020B0604020202020204" pitchFamily="34" charset="0"/>
              </a:rPr>
              <a:t> reprezintă tehnica de proiectare a paginilor web care le permite să se adapteze la dimensiunile viewport-ului, asigurând o redare optimă pe orice dispozitiv: desktop, tabletă sau telefon mobil.</a:t>
            </a:r>
            <a:endParaRPr lang="ro-RO" sz="2000" noProof="0" dirty="0">
              <a:latin typeface="Arial" panose="020B0604020202020204" pitchFamily="34" charset="0"/>
              <a:cs typeface="Arial" panose="020B0604020202020204" pitchFamily="34" charset="0"/>
            </a:endParaRPr>
          </a:p>
        </p:txBody>
      </p:sp>
      <p:sp>
        <p:nvSpPr>
          <p:cNvPr id="5" name="Text 0"/>
          <p:cNvSpPr/>
          <p:nvPr/>
        </p:nvSpPr>
        <p:spPr>
          <a:xfrm>
            <a:off x="5941316" y="3284109"/>
            <a:ext cx="7556421" cy="657401"/>
          </a:xfrm>
          <a:prstGeom prst="rect">
            <a:avLst/>
          </a:prstGeom>
          <a:noFill/>
          <a:ln/>
        </p:spPr>
        <p:txBody>
          <a:bodyPr wrap="none" lIns="0" tIns="0" rIns="0" bIns="0" rtlCol="0" anchor="t"/>
          <a:lstStyle/>
          <a:p>
            <a:pPr>
              <a:lnSpc>
                <a:spcPts val="4850"/>
              </a:lnSpc>
            </a:pPr>
            <a:r>
              <a:rPr lang="ro-RO" sz="3900" noProof="0" dirty="0">
                <a:solidFill>
                  <a:srgbClr val="1D1D1B"/>
                </a:solidFill>
                <a:latin typeface="Arial" panose="020B0604020202020204" pitchFamily="34" charset="0"/>
                <a:cs typeface="Arial" panose="020B0604020202020204" pitchFamily="34" charset="0"/>
              </a:rPr>
              <a:t>Viewport-</a:t>
            </a:r>
            <a:r>
              <a:rPr lang="ro-RO" sz="3900" noProof="0" dirty="0" err="1">
                <a:solidFill>
                  <a:srgbClr val="1D1D1B"/>
                </a:solidFill>
                <a:latin typeface="Arial" panose="020B0604020202020204" pitchFamily="34" charset="0"/>
                <a:cs typeface="Arial" panose="020B0604020202020204" pitchFamily="34" charset="0"/>
              </a:rPr>
              <a:t>ul</a:t>
            </a:r>
            <a:r>
              <a:rPr lang="ro-RO" sz="3900" noProof="0" dirty="0">
                <a:solidFill>
                  <a:srgbClr val="1D1D1B"/>
                </a:solidFill>
                <a:latin typeface="Arial" panose="020B0604020202020204" pitchFamily="34" charset="0"/>
                <a:cs typeface="Arial" panose="020B0604020202020204" pitchFamily="34" charset="0"/>
              </a:rPr>
              <a:t>: Fereastra către conținut</a:t>
            </a:r>
          </a:p>
        </p:txBody>
      </p:sp>
      <p:sp>
        <p:nvSpPr>
          <p:cNvPr id="6" name="Text 1"/>
          <p:cNvSpPr/>
          <p:nvPr/>
        </p:nvSpPr>
        <p:spPr>
          <a:xfrm>
            <a:off x="6097309" y="4113868"/>
            <a:ext cx="2599372" cy="310158"/>
          </a:xfrm>
          <a:prstGeom prst="rect">
            <a:avLst/>
          </a:prstGeom>
          <a:noFill/>
          <a:ln/>
        </p:spPr>
        <p:txBody>
          <a:bodyPr wrap="none" lIns="0" tIns="0" rIns="0" bIns="0" rtlCol="0" anchor="t"/>
          <a:lstStyle/>
          <a:p>
            <a:pPr marL="0" indent="0" algn="l">
              <a:lnSpc>
                <a:spcPts val="2400"/>
              </a:lnSpc>
              <a:buNone/>
            </a:pPr>
            <a:r>
              <a:rPr lang="ro-RO" sz="2000" b="1" noProof="0" dirty="0">
                <a:solidFill>
                  <a:srgbClr val="1D1D1B"/>
                </a:solidFill>
                <a:latin typeface="Arial" panose="020B0604020202020204" pitchFamily="34" charset="0"/>
                <a:ea typeface="Tomorrow Semi Bold" pitchFamily="34" charset="-122"/>
                <a:cs typeface="Arial" panose="020B0604020202020204" pitchFamily="34" charset="0"/>
              </a:rPr>
              <a:t>Ce este viewport-</a:t>
            </a:r>
            <a:r>
              <a:rPr lang="ro-RO" sz="2000" b="1" noProof="0" dirty="0" err="1">
                <a:solidFill>
                  <a:srgbClr val="1D1D1B"/>
                </a:solidFill>
                <a:latin typeface="Arial" panose="020B0604020202020204" pitchFamily="34" charset="0"/>
                <a:ea typeface="Tomorrow Semi Bold" pitchFamily="34" charset="-122"/>
                <a:cs typeface="Arial" panose="020B0604020202020204" pitchFamily="34" charset="0"/>
              </a:rPr>
              <a:t>ul</a:t>
            </a:r>
            <a:r>
              <a:rPr lang="ro-RO" sz="2000" b="1" noProof="0" dirty="0">
                <a:solidFill>
                  <a:srgbClr val="1D1D1B"/>
                </a:solidFill>
                <a:latin typeface="Arial" panose="020B0604020202020204" pitchFamily="34" charset="0"/>
                <a:ea typeface="Tomorrow Semi Bold" pitchFamily="34" charset="-122"/>
                <a:cs typeface="Arial" panose="020B0604020202020204" pitchFamily="34" charset="0"/>
              </a:rPr>
              <a:t>?</a:t>
            </a:r>
            <a:endParaRPr lang="ro-RO" sz="2000" b="1" noProof="0" dirty="0">
              <a:latin typeface="Arial" panose="020B0604020202020204" pitchFamily="34" charset="0"/>
              <a:cs typeface="Arial" panose="020B0604020202020204" pitchFamily="34" charset="0"/>
            </a:endParaRPr>
          </a:p>
        </p:txBody>
      </p:sp>
      <p:sp>
        <p:nvSpPr>
          <p:cNvPr id="7" name="Text 2"/>
          <p:cNvSpPr/>
          <p:nvPr/>
        </p:nvSpPr>
        <p:spPr>
          <a:xfrm>
            <a:off x="5941316" y="4592236"/>
            <a:ext cx="7800709" cy="1250275"/>
          </a:xfrm>
          <a:prstGeom prst="rect">
            <a:avLst/>
          </a:prstGeom>
          <a:noFill/>
          <a:ln/>
        </p:spPr>
        <p:txBody>
          <a:bodyPr wrap="square" lIns="0" tIns="0" rIns="0" bIns="0" rtlCol="0" anchor="t"/>
          <a:lstStyle/>
          <a:p>
            <a:pPr marL="0" indent="0" algn="l">
              <a:lnSpc>
                <a:spcPts val="2700"/>
              </a:lnSpc>
              <a:buNone/>
            </a:pPr>
            <a:r>
              <a:rPr lang="ro-RO" sz="2000" noProof="0" dirty="0">
                <a:latin typeface="Arial" panose="020B0604020202020204" pitchFamily="34" charset="0"/>
                <a:ea typeface="Tomorrow" pitchFamily="34" charset="-122"/>
                <a:cs typeface="Arial" panose="020B0604020202020204" pitchFamily="34" charset="0"/>
              </a:rPr>
              <a:t>Viewport-</a:t>
            </a:r>
            <a:r>
              <a:rPr lang="ro-RO" sz="2000" noProof="0" dirty="0" err="1">
                <a:latin typeface="Arial" panose="020B0604020202020204" pitchFamily="34" charset="0"/>
                <a:ea typeface="Tomorrow" pitchFamily="34" charset="-122"/>
                <a:cs typeface="Arial" panose="020B0604020202020204" pitchFamily="34" charset="0"/>
              </a:rPr>
              <a:t>ul</a:t>
            </a:r>
            <a:r>
              <a:rPr lang="ro-RO" sz="2000" noProof="0" dirty="0">
                <a:latin typeface="Arial" panose="020B0604020202020204" pitchFamily="34" charset="0"/>
                <a:ea typeface="Tomorrow" pitchFamily="34" charset="-122"/>
                <a:cs typeface="Arial" panose="020B0604020202020204" pitchFamily="34" charset="0"/>
              </a:rPr>
              <a:t> reprezintă zona vizibilă utilizatorului dintr-o pagină web. Pe PC-uri poate fi redimensionat, în timp ce pe telefoanele mobile are dimensiune fixă, dependentă de rezoluția ecranului.</a:t>
            </a:r>
            <a:endParaRPr lang="ro-RO" sz="2000" noProof="0" dirty="0">
              <a:latin typeface="Arial" panose="020B0604020202020204" pitchFamily="34" charset="0"/>
              <a:cs typeface="Arial" panose="020B0604020202020204" pitchFamily="34" charset="0"/>
            </a:endParaRPr>
          </a:p>
        </p:txBody>
      </p:sp>
      <p:sp>
        <p:nvSpPr>
          <p:cNvPr id="8" name="Text 3"/>
          <p:cNvSpPr/>
          <p:nvPr/>
        </p:nvSpPr>
        <p:spPr>
          <a:xfrm>
            <a:off x="6097309" y="5753539"/>
            <a:ext cx="2480905" cy="310158"/>
          </a:xfrm>
          <a:prstGeom prst="rect">
            <a:avLst/>
          </a:prstGeom>
          <a:noFill/>
          <a:ln/>
        </p:spPr>
        <p:txBody>
          <a:bodyPr wrap="none" lIns="0" tIns="0" rIns="0" bIns="0" rtlCol="0" anchor="t"/>
          <a:lstStyle/>
          <a:p>
            <a:pPr marL="0" indent="0" algn="l">
              <a:lnSpc>
                <a:spcPts val="2400"/>
              </a:lnSpc>
              <a:buNone/>
            </a:pPr>
            <a:r>
              <a:rPr lang="ro-RO" sz="2000" b="1" noProof="0" dirty="0" err="1">
                <a:solidFill>
                  <a:srgbClr val="1D1D1B"/>
                </a:solidFill>
                <a:latin typeface="Arial" panose="020B0604020202020204" pitchFamily="34" charset="0"/>
                <a:ea typeface="Tomorrow Semi Bold" pitchFamily="34" charset="-122"/>
                <a:cs typeface="Arial" panose="020B0604020202020204" pitchFamily="34" charset="0"/>
              </a:rPr>
              <a:t>Tag-ul</a:t>
            </a:r>
            <a:r>
              <a:rPr lang="ro-RO" sz="2000" b="1" noProof="0" dirty="0">
                <a:solidFill>
                  <a:srgbClr val="1D1D1B"/>
                </a:solidFill>
                <a:latin typeface="Arial" panose="020B0604020202020204" pitchFamily="34" charset="0"/>
                <a:ea typeface="Tomorrow Semi Bold" pitchFamily="34" charset="-122"/>
                <a:cs typeface="Arial" panose="020B0604020202020204" pitchFamily="34" charset="0"/>
              </a:rPr>
              <a:t> esențial</a:t>
            </a:r>
            <a:endParaRPr lang="ro-RO" sz="2000" b="1" noProof="0" dirty="0">
              <a:latin typeface="Arial" panose="020B0604020202020204" pitchFamily="34" charset="0"/>
              <a:cs typeface="Arial" panose="020B0604020202020204" pitchFamily="34" charset="0"/>
            </a:endParaRPr>
          </a:p>
        </p:txBody>
      </p:sp>
      <p:sp>
        <p:nvSpPr>
          <p:cNvPr id="10" name="Shape 5"/>
          <p:cNvSpPr/>
          <p:nvPr/>
        </p:nvSpPr>
        <p:spPr>
          <a:xfrm>
            <a:off x="5941316" y="5699890"/>
            <a:ext cx="7966585" cy="908282"/>
          </a:xfrm>
          <a:prstGeom prst="roundRect">
            <a:avLst>
              <a:gd name="adj" fmla="val 2381"/>
            </a:avLst>
          </a:prstGeom>
          <a:solidFill>
            <a:srgbClr val="EFEFEF"/>
          </a:solidFill>
          <a:ln/>
        </p:spPr>
      </p:sp>
      <p:sp>
        <p:nvSpPr>
          <p:cNvPr id="11" name="Text 6"/>
          <p:cNvSpPr/>
          <p:nvPr/>
        </p:nvSpPr>
        <p:spPr>
          <a:xfrm>
            <a:off x="6087425" y="5782369"/>
            <a:ext cx="7682363" cy="952619"/>
          </a:xfrm>
          <a:prstGeom prst="rect">
            <a:avLst/>
          </a:prstGeom>
          <a:noFill/>
          <a:ln/>
        </p:spPr>
        <p:txBody>
          <a:bodyPr wrap="square" lIns="0" tIns="0" rIns="0" bIns="0" rtlCol="0" anchor="t"/>
          <a:lstStyle/>
          <a:p>
            <a:pPr marL="0" indent="0" algn="l">
              <a:lnSpc>
                <a:spcPts val="2500"/>
              </a:lnSpc>
              <a:buNone/>
            </a:pPr>
            <a:r>
              <a:rPr lang="ro-RO" sz="2000" noProof="0" dirty="0">
                <a:solidFill>
                  <a:srgbClr val="61615C"/>
                </a:solidFill>
                <a:highlight>
                  <a:srgbClr val="EFEFEF"/>
                </a:highlight>
                <a:latin typeface="Consolas" panose="020B0609020204030204" pitchFamily="49" charset="0"/>
                <a:ea typeface="Consolas" pitchFamily="34" charset="-122"/>
                <a:cs typeface="Arial" panose="020B0604020202020204" pitchFamily="34" charset="0"/>
              </a:rPr>
              <a:t>&lt;meta name="viewport" content="width=</a:t>
            </a:r>
            <a:r>
              <a:rPr lang="ro-RO" sz="2000" noProof="0" dirty="0" err="1">
                <a:solidFill>
                  <a:srgbClr val="61615C"/>
                </a:solidFill>
                <a:highlight>
                  <a:srgbClr val="EFEFEF"/>
                </a:highlight>
                <a:latin typeface="Consolas" panose="020B0609020204030204" pitchFamily="49" charset="0"/>
                <a:ea typeface="Consolas" pitchFamily="34" charset="-122"/>
                <a:cs typeface="Arial" panose="020B0604020202020204" pitchFamily="34" charset="0"/>
              </a:rPr>
              <a:t>device</a:t>
            </a:r>
            <a:r>
              <a:rPr lang="ro-RO" sz="2000" noProof="0" dirty="0">
                <a:solidFill>
                  <a:srgbClr val="61615C"/>
                </a:solidFill>
                <a:highlight>
                  <a:srgbClr val="EFEFEF"/>
                </a:highlight>
                <a:latin typeface="Consolas" panose="020B0609020204030204" pitchFamily="49" charset="0"/>
                <a:ea typeface="Consolas" pitchFamily="34" charset="-122"/>
                <a:cs typeface="Arial" panose="020B0604020202020204" pitchFamily="34" charset="0"/>
              </a:rPr>
              <a:t>-width, </a:t>
            </a:r>
            <a:r>
              <a:rPr lang="ro-RO" sz="2000" noProof="0" dirty="0" err="1">
                <a:solidFill>
                  <a:srgbClr val="61615C"/>
                </a:solidFill>
                <a:highlight>
                  <a:srgbClr val="EFEFEF"/>
                </a:highlight>
                <a:latin typeface="Consolas" panose="020B0609020204030204" pitchFamily="49" charset="0"/>
                <a:ea typeface="Consolas" pitchFamily="34" charset="-122"/>
                <a:cs typeface="Arial" panose="020B0604020202020204" pitchFamily="34" charset="0"/>
              </a:rPr>
              <a:t>initial</a:t>
            </a:r>
            <a:r>
              <a:rPr lang="ro-RO" sz="2000" noProof="0" dirty="0">
                <a:solidFill>
                  <a:srgbClr val="61615C"/>
                </a:solidFill>
                <a:highlight>
                  <a:srgbClr val="EFEFEF"/>
                </a:highlight>
                <a:latin typeface="Consolas" panose="020B0609020204030204" pitchFamily="49" charset="0"/>
                <a:ea typeface="Consolas" pitchFamily="34" charset="-122"/>
                <a:cs typeface="Arial" panose="020B0604020202020204" pitchFamily="34" charset="0"/>
              </a:rPr>
              <a:t>-scale=1.0"&gt;</a:t>
            </a:r>
            <a:endParaRPr lang="ro-RO" sz="2000" noProof="0" dirty="0">
              <a:latin typeface="Consolas" panose="020B0609020204030204" pitchFamily="49" charset="0"/>
              <a:cs typeface="Arial" panose="020B0604020202020204" pitchFamily="34" charset="0"/>
            </a:endParaRPr>
          </a:p>
        </p:txBody>
      </p:sp>
      <p:sp>
        <p:nvSpPr>
          <p:cNvPr id="12" name="Text 7"/>
          <p:cNvSpPr/>
          <p:nvPr/>
        </p:nvSpPr>
        <p:spPr>
          <a:xfrm>
            <a:off x="5949312" y="6817467"/>
            <a:ext cx="7820476" cy="952619"/>
          </a:xfrm>
          <a:prstGeom prst="rect">
            <a:avLst/>
          </a:prstGeom>
          <a:noFill/>
          <a:ln/>
        </p:spPr>
        <p:txBody>
          <a:bodyPr wrap="square" lIns="0" tIns="0" rIns="0" bIns="0" rtlCol="0" anchor="t"/>
          <a:lstStyle/>
          <a:p>
            <a:pPr marL="0" indent="0" algn="l">
              <a:lnSpc>
                <a:spcPts val="2700"/>
              </a:lnSpc>
              <a:buNone/>
            </a:pPr>
            <a:r>
              <a:rPr lang="ro-RO" sz="2000" noProof="0" dirty="0">
                <a:solidFill>
                  <a:srgbClr val="61615C"/>
                </a:solidFill>
                <a:latin typeface="Arial" panose="020B0604020202020204" pitchFamily="34" charset="0"/>
                <a:ea typeface="Tomorrow" pitchFamily="34" charset="-122"/>
                <a:cs typeface="Arial" panose="020B0604020202020204" pitchFamily="34" charset="0"/>
              </a:rPr>
              <a:t>Acest </a:t>
            </a:r>
            <a:r>
              <a:rPr lang="ro-RO" sz="2000" noProof="0" dirty="0" err="1">
                <a:solidFill>
                  <a:srgbClr val="61615C"/>
                </a:solidFill>
                <a:latin typeface="Arial" panose="020B0604020202020204" pitchFamily="34" charset="0"/>
                <a:ea typeface="Tomorrow" pitchFamily="34" charset="-122"/>
                <a:cs typeface="Arial" panose="020B0604020202020204" pitchFamily="34" charset="0"/>
              </a:rPr>
              <a:t>tag</a:t>
            </a:r>
            <a:r>
              <a:rPr lang="ro-RO" sz="2000" noProof="0" dirty="0">
                <a:solidFill>
                  <a:srgbClr val="61615C"/>
                </a:solidFill>
                <a:latin typeface="Arial" panose="020B0604020202020204" pitchFamily="34" charset="0"/>
                <a:ea typeface="Tomorrow" pitchFamily="34" charset="-122"/>
                <a:cs typeface="Arial" panose="020B0604020202020204" pitchFamily="34" charset="0"/>
              </a:rPr>
              <a:t> instruiește navigatorul să urmărească lățimea ferestrei și să aplice un </a:t>
            </a:r>
            <a:r>
              <a:rPr lang="ro-RO" sz="2000" noProof="0" dirty="0" err="1">
                <a:solidFill>
                  <a:srgbClr val="61615C"/>
                </a:solidFill>
                <a:latin typeface="Arial" panose="020B0604020202020204" pitchFamily="34" charset="0"/>
                <a:ea typeface="Tomorrow" pitchFamily="34" charset="-122"/>
                <a:cs typeface="Arial" panose="020B0604020202020204" pitchFamily="34" charset="0"/>
              </a:rPr>
              <a:t>zoom</a:t>
            </a:r>
            <a:r>
              <a:rPr lang="ro-RO" sz="2000" noProof="0" dirty="0">
                <a:solidFill>
                  <a:srgbClr val="61615C"/>
                </a:solidFill>
                <a:latin typeface="Arial" panose="020B0604020202020204" pitchFamily="34" charset="0"/>
                <a:ea typeface="Tomorrow" pitchFamily="34" charset="-122"/>
                <a:cs typeface="Arial" panose="020B0604020202020204" pitchFamily="34" charset="0"/>
              </a:rPr>
              <a:t> inițial de 100%.</a:t>
            </a:r>
            <a:endParaRPr lang="ro-RO" sz="2000" noProof="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11" name="Text 0"/>
          <p:cNvSpPr/>
          <p:nvPr/>
        </p:nvSpPr>
        <p:spPr>
          <a:xfrm>
            <a:off x="465532" y="733698"/>
            <a:ext cx="8777645" cy="620078"/>
          </a:xfrm>
          <a:prstGeom prst="rect">
            <a:avLst/>
          </a:prstGeom>
          <a:noFill/>
          <a:ln/>
        </p:spPr>
        <p:txBody>
          <a:bodyPr wrap="none" lIns="0" tIns="0" rIns="0" bIns="0" rtlCol="0" anchor="t"/>
          <a:lstStyle/>
          <a:p>
            <a:pPr marL="0" indent="0" algn="l">
              <a:lnSpc>
                <a:spcPts val="4850"/>
              </a:lnSpc>
              <a:buNone/>
            </a:pPr>
            <a:r>
              <a:rPr lang="en-US" sz="3900" dirty="0">
                <a:solidFill>
                  <a:srgbClr val="1D1D1B"/>
                </a:solidFill>
                <a:latin typeface="Arial" panose="020B0604020202020204" pitchFamily="34" charset="0"/>
                <a:ea typeface="Tomorrow Semi Bold" pitchFamily="34" charset="-122"/>
                <a:cs typeface="Arial" panose="020B0604020202020204" pitchFamily="34" charset="0"/>
              </a:rPr>
              <a:t>Două Abordări pentru Design Mobil</a:t>
            </a:r>
            <a:endParaRPr lang="en-US" sz="3900" dirty="0">
              <a:latin typeface="Arial" panose="020B0604020202020204" pitchFamily="34" charset="0"/>
              <a:cs typeface="Arial" panose="020B0604020202020204" pitchFamily="34" charset="0"/>
            </a:endParaRPr>
          </a:p>
        </p:txBody>
      </p:sp>
      <p:sp>
        <p:nvSpPr>
          <p:cNvPr id="12" name="Shape 1"/>
          <p:cNvSpPr/>
          <p:nvPr/>
        </p:nvSpPr>
        <p:spPr>
          <a:xfrm>
            <a:off x="366355" y="1634287"/>
            <a:ext cx="8777645" cy="3008828"/>
          </a:xfrm>
          <a:prstGeom prst="roundRect">
            <a:avLst>
              <a:gd name="adj" fmla="val 989"/>
            </a:avLst>
          </a:prstGeom>
          <a:solidFill>
            <a:srgbClr val="F0EAEA"/>
          </a:solidFill>
          <a:ln/>
        </p:spPr>
      </p:sp>
      <p:sp>
        <p:nvSpPr>
          <p:cNvPr id="13" name="Shape 2"/>
          <p:cNvSpPr/>
          <p:nvPr/>
        </p:nvSpPr>
        <p:spPr>
          <a:xfrm>
            <a:off x="564713" y="1832645"/>
            <a:ext cx="595313" cy="595313"/>
          </a:xfrm>
          <a:prstGeom prst="roundRect">
            <a:avLst>
              <a:gd name="adj" fmla="val 15358451"/>
            </a:avLst>
          </a:prstGeom>
          <a:solidFill>
            <a:srgbClr val="1D1D1B"/>
          </a:solidFill>
          <a:ln/>
        </p:spPr>
      </p:sp>
      <p:pic>
        <p:nvPicPr>
          <p:cNvPr id="14" name="Image 0"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8424" y="1996237"/>
            <a:ext cx="267891" cy="267891"/>
          </a:xfrm>
          <a:prstGeom prst="rect">
            <a:avLst/>
          </a:prstGeom>
        </p:spPr>
      </p:pic>
      <p:sp>
        <p:nvSpPr>
          <p:cNvPr id="15" name="Text 3"/>
          <p:cNvSpPr/>
          <p:nvPr/>
        </p:nvSpPr>
        <p:spPr>
          <a:xfrm>
            <a:off x="564713" y="2626316"/>
            <a:ext cx="2480905" cy="310158"/>
          </a:xfrm>
          <a:prstGeom prst="rect">
            <a:avLst/>
          </a:prstGeom>
          <a:noFill/>
          <a:ln/>
        </p:spPr>
        <p:txBody>
          <a:bodyPr wrap="none" lIns="0" tIns="0" rIns="0" bIns="0" rtlCol="0" anchor="t"/>
          <a:lstStyle/>
          <a:p>
            <a:pPr marL="0" indent="0" algn="l">
              <a:lnSpc>
                <a:spcPts val="2400"/>
              </a:lnSpc>
              <a:buNone/>
            </a:pPr>
            <a:r>
              <a:rPr lang="en-US" sz="2000" b="1" dirty="0">
                <a:latin typeface="Arial" panose="020B0604020202020204" pitchFamily="34" charset="0"/>
                <a:ea typeface="Tomorrow Semi Bold" pitchFamily="34" charset="-122"/>
                <a:cs typeface="Arial" panose="020B0604020202020204" pitchFamily="34" charset="0"/>
              </a:rPr>
              <a:t>Versiune Separată</a:t>
            </a:r>
            <a:endParaRPr lang="en-US" sz="2000" b="1" dirty="0">
              <a:latin typeface="Arial" panose="020B0604020202020204" pitchFamily="34" charset="0"/>
              <a:cs typeface="Arial" panose="020B0604020202020204" pitchFamily="34" charset="0"/>
            </a:endParaRPr>
          </a:p>
        </p:txBody>
      </p:sp>
      <p:sp>
        <p:nvSpPr>
          <p:cNvPr id="16" name="Text 4"/>
          <p:cNvSpPr/>
          <p:nvPr/>
        </p:nvSpPr>
        <p:spPr>
          <a:xfrm>
            <a:off x="564713" y="3055536"/>
            <a:ext cx="8396407" cy="635079"/>
          </a:xfrm>
          <a:prstGeom prst="rect">
            <a:avLst/>
          </a:prstGeom>
          <a:noFill/>
          <a:ln/>
        </p:spPr>
        <p:txBody>
          <a:bodyPr wrap="squar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Se creează o versiune complet nouă pentru dispozitive mobile. Serverul detectează platforma și redirecționează utilizatorul.</a:t>
            </a:r>
            <a:endParaRPr lang="en-US" sz="2000" dirty="0">
              <a:latin typeface="Arial" panose="020B0604020202020204" pitchFamily="34" charset="0"/>
              <a:cs typeface="Arial" panose="020B0604020202020204" pitchFamily="34" charset="0"/>
            </a:endParaRPr>
          </a:p>
        </p:txBody>
      </p:sp>
      <p:sp>
        <p:nvSpPr>
          <p:cNvPr id="17" name="Text 5"/>
          <p:cNvSpPr/>
          <p:nvPr/>
        </p:nvSpPr>
        <p:spPr>
          <a:xfrm>
            <a:off x="564713" y="3809678"/>
            <a:ext cx="8396408" cy="635079"/>
          </a:xfrm>
          <a:prstGeom prst="rect">
            <a:avLst/>
          </a:prstGeom>
          <a:noFill/>
          <a:ln/>
        </p:spPr>
        <p:txBody>
          <a:bodyPr wrap="square" lIns="0" tIns="0" rIns="0" bIns="0" rtlCol="0" anchor="t"/>
          <a:lstStyle/>
          <a:p>
            <a:pPr marL="0" indent="0" algn="l">
              <a:lnSpc>
                <a:spcPts val="2500"/>
              </a:lnSpc>
              <a:buNone/>
            </a:pPr>
            <a:r>
              <a:rPr lang="en-US" sz="2000" b="1" dirty="0">
                <a:latin typeface="Arial" panose="020B0604020202020204" pitchFamily="34" charset="0"/>
                <a:ea typeface="Tomorrow" pitchFamily="34" charset="-122"/>
                <a:cs typeface="Arial" panose="020B0604020202020204" pitchFamily="34" charset="0"/>
              </a:rPr>
              <a:t>Dezavantaj:</a:t>
            </a:r>
            <a:r>
              <a:rPr lang="en-US" sz="2000" dirty="0">
                <a:latin typeface="Arial" panose="020B0604020202020204" pitchFamily="34" charset="0"/>
                <a:ea typeface="Tomorrow" pitchFamily="34" charset="-122"/>
                <a:cs typeface="Arial" panose="020B0604020202020204" pitchFamily="34" charset="0"/>
              </a:rPr>
              <a:t> Aplicațiile trebuie rescrise, complicând proiectarea și mentenanța.</a:t>
            </a:r>
            <a:endParaRPr lang="en-US" sz="2000" dirty="0">
              <a:latin typeface="Arial" panose="020B0604020202020204" pitchFamily="34" charset="0"/>
              <a:cs typeface="Arial" panose="020B0604020202020204" pitchFamily="34" charset="0"/>
            </a:endParaRPr>
          </a:p>
        </p:txBody>
      </p:sp>
      <p:sp>
        <p:nvSpPr>
          <p:cNvPr id="18" name="Shape 6"/>
          <p:cNvSpPr/>
          <p:nvPr/>
        </p:nvSpPr>
        <p:spPr>
          <a:xfrm>
            <a:off x="366355" y="4912879"/>
            <a:ext cx="8777645" cy="3008828"/>
          </a:xfrm>
          <a:prstGeom prst="roundRect">
            <a:avLst>
              <a:gd name="adj" fmla="val 989"/>
            </a:avLst>
          </a:prstGeom>
          <a:solidFill>
            <a:srgbClr val="F0EAEA"/>
          </a:solidFill>
          <a:ln/>
        </p:spPr>
      </p:sp>
      <p:sp>
        <p:nvSpPr>
          <p:cNvPr id="19" name="Shape 7"/>
          <p:cNvSpPr/>
          <p:nvPr/>
        </p:nvSpPr>
        <p:spPr>
          <a:xfrm>
            <a:off x="542053" y="5060337"/>
            <a:ext cx="595313" cy="595313"/>
          </a:xfrm>
          <a:prstGeom prst="roundRect">
            <a:avLst>
              <a:gd name="adj" fmla="val 15358451"/>
            </a:avLst>
          </a:prstGeom>
          <a:solidFill>
            <a:srgbClr val="1D1D1B"/>
          </a:solidFill>
          <a:ln/>
        </p:spPr>
      </p:sp>
      <p:pic>
        <p:nvPicPr>
          <p:cNvPr id="20" name="Image 1" descr="preencoded.png"/>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05109" y="5221667"/>
            <a:ext cx="267891" cy="267891"/>
          </a:xfrm>
          <a:prstGeom prst="rect">
            <a:avLst/>
          </a:prstGeom>
        </p:spPr>
      </p:pic>
      <p:sp>
        <p:nvSpPr>
          <p:cNvPr id="21" name="Text 8"/>
          <p:cNvSpPr/>
          <p:nvPr/>
        </p:nvSpPr>
        <p:spPr>
          <a:xfrm>
            <a:off x="564713" y="5904908"/>
            <a:ext cx="2480905" cy="310158"/>
          </a:xfrm>
          <a:prstGeom prst="rect">
            <a:avLst/>
          </a:prstGeom>
          <a:noFill/>
          <a:ln/>
        </p:spPr>
        <p:txBody>
          <a:bodyPr wrap="none" lIns="0" tIns="0" rIns="0" bIns="0" rtlCol="0" anchor="t"/>
          <a:lstStyle/>
          <a:p>
            <a:pPr marL="0" indent="0" algn="l">
              <a:lnSpc>
                <a:spcPts val="2400"/>
              </a:lnSpc>
              <a:buNone/>
            </a:pPr>
            <a:r>
              <a:rPr lang="en-US" sz="2000" b="1" dirty="0">
                <a:latin typeface="Arial" panose="020B0604020202020204" pitchFamily="34" charset="0"/>
                <a:ea typeface="Tomorrow Semi Bold" pitchFamily="34" charset="-122"/>
                <a:cs typeface="Arial" panose="020B0604020202020204" pitchFamily="34" charset="0"/>
              </a:rPr>
              <a:t>CSS Responsive</a:t>
            </a:r>
            <a:endParaRPr lang="en-US" sz="2000" b="1" dirty="0">
              <a:latin typeface="Arial" panose="020B0604020202020204" pitchFamily="34" charset="0"/>
              <a:cs typeface="Arial" panose="020B0604020202020204" pitchFamily="34" charset="0"/>
            </a:endParaRPr>
          </a:p>
        </p:txBody>
      </p:sp>
      <p:sp>
        <p:nvSpPr>
          <p:cNvPr id="22" name="Text 9"/>
          <p:cNvSpPr/>
          <p:nvPr/>
        </p:nvSpPr>
        <p:spPr>
          <a:xfrm>
            <a:off x="564712" y="6334128"/>
            <a:ext cx="8579287" cy="635079"/>
          </a:xfrm>
          <a:prstGeom prst="rect">
            <a:avLst/>
          </a:prstGeom>
          <a:noFill/>
          <a:ln/>
        </p:spPr>
        <p:txBody>
          <a:bodyPr wrap="squar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Se stabilesc definiții CSS diferite pentru elemente, bazate pe dimensiunea viewport-ului detectată de navigatoare moderne.</a:t>
            </a:r>
            <a:endParaRPr lang="en-US" sz="2000" dirty="0">
              <a:latin typeface="Arial" panose="020B0604020202020204" pitchFamily="34" charset="0"/>
              <a:cs typeface="Arial" panose="020B0604020202020204" pitchFamily="34" charset="0"/>
            </a:endParaRPr>
          </a:p>
        </p:txBody>
      </p:sp>
      <p:sp>
        <p:nvSpPr>
          <p:cNvPr id="23" name="Text 10"/>
          <p:cNvSpPr/>
          <p:nvPr/>
        </p:nvSpPr>
        <p:spPr>
          <a:xfrm>
            <a:off x="564713" y="7088270"/>
            <a:ext cx="8396407" cy="635079"/>
          </a:xfrm>
          <a:prstGeom prst="rect">
            <a:avLst/>
          </a:prstGeom>
          <a:noFill/>
          <a:ln/>
        </p:spPr>
        <p:txBody>
          <a:bodyPr wrap="square" lIns="0" tIns="0" rIns="0" bIns="0" rtlCol="0" anchor="t"/>
          <a:lstStyle/>
          <a:p>
            <a:pPr marL="0" indent="0" algn="l">
              <a:lnSpc>
                <a:spcPts val="2500"/>
              </a:lnSpc>
              <a:buNone/>
            </a:pPr>
            <a:r>
              <a:rPr lang="en-US" sz="2000" b="1" dirty="0">
                <a:latin typeface="Arial" panose="020B0604020202020204" pitchFamily="34" charset="0"/>
                <a:ea typeface="Tomorrow" pitchFamily="34" charset="-122"/>
                <a:cs typeface="Arial" panose="020B0604020202020204" pitchFamily="34" charset="0"/>
              </a:rPr>
              <a:t>Avantaj:</a:t>
            </a:r>
            <a:r>
              <a:rPr lang="en-US" sz="2000" dirty="0">
                <a:latin typeface="Arial" panose="020B0604020202020204" pitchFamily="34" charset="0"/>
                <a:ea typeface="Tomorrow" pitchFamily="34" charset="-122"/>
                <a:cs typeface="Arial" panose="020B0604020202020204" pitchFamily="34" charset="0"/>
              </a:rPr>
              <a:t> Aplicațiile rămân nemodificate, doar elementele se afișează diferit pe fiecare dispozitiv.</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7" name="Rounded Rectangle 26"/>
          <p:cNvSpPr/>
          <p:nvPr/>
        </p:nvSpPr>
        <p:spPr>
          <a:xfrm>
            <a:off x="9464213" y="2277338"/>
            <a:ext cx="4923693" cy="5264798"/>
          </a:xfrm>
          <a:prstGeom prst="roundRect">
            <a:avLst>
              <a:gd name="adj" fmla="val 2858"/>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o-RO"/>
          </a:p>
        </p:txBody>
      </p:sp>
      <p:sp>
        <p:nvSpPr>
          <p:cNvPr id="2" name="Text 0"/>
          <p:cNvSpPr/>
          <p:nvPr/>
        </p:nvSpPr>
        <p:spPr>
          <a:xfrm>
            <a:off x="793790" y="470099"/>
            <a:ext cx="9467255" cy="620078"/>
          </a:xfrm>
          <a:prstGeom prst="rect">
            <a:avLst/>
          </a:prstGeom>
          <a:noFill/>
          <a:ln/>
        </p:spPr>
        <p:txBody>
          <a:bodyPr wrap="none" lIns="0" tIns="0" rIns="0" bIns="0" rtlCol="0" anchor="t"/>
          <a:lstStyle/>
          <a:p>
            <a:pPr>
              <a:lnSpc>
                <a:spcPts val="4850"/>
              </a:lnSpc>
            </a:pPr>
            <a:r>
              <a:rPr lang="ro-RO" sz="3900" dirty="0" smtClean="0">
                <a:solidFill>
                  <a:srgbClr val="1D1D1B"/>
                </a:solidFill>
                <a:latin typeface="Arial" panose="020B0604020202020204" pitchFamily="34" charset="0"/>
                <a:cs typeface="Arial" panose="020B0604020202020204" pitchFamily="34" charset="0"/>
              </a:rPr>
              <a:t>Interogări media: cheia adaptabilității</a:t>
            </a:r>
            <a:endParaRPr lang="ro-RO" sz="3900" dirty="0">
              <a:solidFill>
                <a:srgbClr val="1D1D1B"/>
              </a:solidFill>
              <a:latin typeface="Arial" panose="020B0604020202020204" pitchFamily="34" charset="0"/>
              <a:cs typeface="Arial" panose="020B0604020202020204" pitchFamily="34" charset="0"/>
            </a:endParaRPr>
          </a:p>
        </p:txBody>
      </p:sp>
      <p:sp>
        <p:nvSpPr>
          <p:cNvPr id="3" name="Text 1"/>
          <p:cNvSpPr/>
          <p:nvPr/>
        </p:nvSpPr>
        <p:spPr>
          <a:xfrm>
            <a:off x="803672" y="1423057"/>
            <a:ext cx="12021374" cy="317540"/>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Stabilirea de stiluri diferite pentru elemente, în funcție de lățimea ferestrei, se realizează prin directive CSS de forma:</a:t>
            </a:r>
            <a:endParaRPr lang="ro-RO" sz="2000" dirty="0">
              <a:latin typeface="Arial" panose="020B0604020202020204" pitchFamily="34" charset="0"/>
              <a:cs typeface="Arial" panose="020B0604020202020204" pitchFamily="34" charset="0"/>
            </a:endParaRPr>
          </a:p>
        </p:txBody>
      </p:sp>
      <p:sp>
        <p:nvSpPr>
          <p:cNvPr id="5" name="Shape 3"/>
          <p:cNvSpPr/>
          <p:nvPr/>
        </p:nvSpPr>
        <p:spPr>
          <a:xfrm>
            <a:off x="752354" y="2161488"/>
            <a:ext cx="8535228" cy="457052"/>
          </a:xfrm>
          <a:prstGeom prst="roundRect">
            <a:avLst>
              <a:gd name="adj" fmla="val 2381"/>
            </a:avLst>
          </a:prstGeom>
          <a:solidFill>
            <a:srgbClr val="EFEFEF"/>
          </a:solidFill>
          <a:ln/>
        </p:spPr>
      </p:sp>
      <p:sp>
        <p:nvSpPr>
          <p:cNvPr id="6" name="Text 4"/>
          <p:cNvSpPr/>
          <p:nvPr/>
        </p:nvSpPr>
        <p:spPr>
          <a:xfrm>
            <a:off x="950685" y="2216063"/>
            <a:ext cx="8138566" cy="322423"/>
          </a:xfrm>
          <a:prstGeom prst="rect">
            <a:avLst/>
          </a:prstGeom>
          <a:noFill/>
          <a:ln/>
        </p:spPr>
        <p:txBody>
          <a:bodyPr wrap="square" lIns="0" tIns="0" rIns="0" bIns="0" rtlCol="0" anchor="t"/>
          <a:lstStyle/>
          <a:p>
            <a:pPr marL="0" indent="0" algn="l">
              <a:lnSpc>
                <a:spcPts val="2500"/>
              </a:lnSpc>
              <a:buNone/>
            </a:pP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@media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not|only</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mediatype</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and</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expressions</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  CSS-Code;}</a:t>
            </a:r>
            <a:endParaRPr lang="ro-RO" sz="2000" dirty="0">
              <a:latin typeface="Arial" panose="020B0604020202020204" pitchFamily="34" charset="0"/>
              <a:cs typeface="Arial" panose="020B0604020202020204" pitchFamily="34" charset="0"/>
            </a:endParaRPr>
          </a:p>
        </p:txBody>
      </p:sp>
      <p:sp>
        <p:nvSpPr>
          <p:cNvPr id="8" name="Text 5"/>
          <p:cNvSpPr/>
          <p:nvPr/>
        </p:nvSpPr>
        <p:spPr>
          <a:xfrm>
            <a:off x="803672" y="4346832"/>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Metoda A</a:t>
            </a:r>
            <a:endParaRPr lang="ro-RO" sz="2000" b="1" dirty="0">
              <a:latin typeface="Arial" panose="020B0604020202020204" pitchFamily="34" charset="0"/>
              <a:cs typeface="Arial" panose="020B0604020202020204" pitchFamily="34" charset="0"/>
            </a:endParaRPr>
          </a:p>
        </p:txBody>
      </p:sp>
      <p:sp>
        <p:nvSpPr>
          <p:cNvPr id="9" name="Text 6"/>
          <p:cNvSpPr/>
          <p:nvPr/>
        </p:nvSpPr>
        <p:spPr>
          <a:xfrm>
            <a:off x="803672" y="4766278"/>
            <a:ext cx="3048774" cy="1028123"/>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Proiectare pentru ecrane mari, apoi adaptare pentru viewport-uri mici</a:t>
            </a:r>
            <a:endParaRPr lang="ro-RO" sz="2000" dirty="0">
              <a:latin typeface="Arial" panose="020B0604020202020204" pitchFamily="34" charset="0"/>
              <a:cs typeface="Arial" panose="020B0604020202020204" pitchFamily="34" charset="0"/>
            </a:endParaRPr>
          </a:p>
        </p:txBody>
      </p:sp>
      <p:sp>
        <p:nvSpPr>
          <p:cNvPr id="11" name="Text 7"/>
          <p:cNvSpPr/>
          <p:nvPr/>
        </p:nvSpPr>
        <p:spPr>
          <a:xfrm>
            <a:off x="807249" y="5875035"/>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Metoda B</a:t>
            </a:r>
            <a:endParaRPr lang="ro-RO" sz="2000" b="1" dirty="0">
              <a:latin typeface="Arial" panose="020B0604020202020204" pitchFamily="34" charset="0"/>
              <a:cs typeface="Arial" panose="020B0604020202020204" pitchFamily="34" charset="0"/>
            </a:endParaRPr>
          </a:p>
        </p:txBody>
      </p:sp>
      <p:sp>
        <p:nvSpPr>
          <p:cNvPr id="12" name="Text 8"/>
          <p:cNvSpPr/>
          <p:nvPr/>
        </p:nvSpPr>
        <p:spPr>
          <a:xfrm>
            <a:off x="807249" y="6324535"/>
            <a:ext cx="3390872" cy="1024781"/>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Proiectare pentru cel mai mic viewport, apoi adaptare pentru ecrane mari</a:t>
            </a:r>
            <a:endParaRPr lang="ro-RO" sz="2000" dirty="0">
              <a:latin typeface="Arial" panose="020B0604020202020204" pitchFamily="34" charset="0"/>
              <a:cs typeface="Arial" panose="020B0604020202020204" pitchFamily="34" charset="0"/>
            </a:endParaRPr>
          </a:p>
        </p:txBody>
      </p:sp>
      <p:grpSp>
        <p:nvGrpSpPr>
          <p:cNvPr id="30" name="Group 29"/>
          <p:cNvGrpSpPr/>
          <p:nvPr/>
        </p:nvGrpSpPr>
        <p:grpSpPr>
          <a:xfrm>
            <a:off x="4672392" y="3792040"/>
            <a:ext cx="4342654" cy="1050270"/>
            <a:chOff x="813554" y="5872583"/>
            <a:chExt cx="2773709" cy="1395725"/>
          </a:xfrm>
        </p:grpSpPr>
        <p:sp>
          <p:nvSpPr>
            <p:cNvPr id="13" name="Shape 9"/>
            <p:cNvSpPr/>
            <p:nvPr/>
          </p:nvSpPr>
          <p:spPr>
            <a:xfrm>
              <a:off x="813554" y="5872583"/>
              <a:ext cx="2773709" cy="1395725"/>
            </a:xfrm>
            <a:prstGeom prst="roundRect">
              <a:avLst>
                <a:gd name="adj" fmla="val 3531"/>
              </a:avLst>
            </a:prstGeom>
            <a:solidFill>
              <a:srgbClr val="DADAD7"/>
            </a:solidFill>
            <a:ln/>
          </p:spPr>
        </p:sp>
        <p:pic>
          <p:nvPicPr>
            <p:cNvPr id="14" name="Image 2" descr="preencoded.png"/>
            <p:cNvPicPr>
              <a:picLocks noChangeAspect="1"/>
            </p:cNvPicPr>
            <p:nvPr/>
          </p:nvPicPr>
          <p:blipFill>
            <a:blip r:embed="rId3"/>
            <a:stretch>
              <a:fillRect/>
            </a:stretch>
          </p:blipFill>
          <p:spPr>
            <a:xfrm>
              <a:off x="3200697" y="5974136"/>
              <a:ext cx="369243" cy="547196"/>
            </a:xfrm>
            <a:prstGeom prst="rect">
              <a:avLst/>
            </a:prstGeom>
          </p:spPr>
        </p:pic>
        <p:sp>
          <p:nvSpPr>
            <p:cNvPr id="15" name="Text 10"/>
            <p:cNvSpPr/>
            <p:nvPr/>
          </p:nvSpPr>
          <p:spPr>
            <a:xfrm>
              <a:off x="930639" y="5958097"/>
              <a:ext cx="2273822" cy="317540"/>
            </a:xfrm>
            <a:prstGeom prst="rect">
              <a:avLst/>
            </a:prstGeom>
            <a:noFill/>
            <a:ln/>
          </p:spPr>
          <p:txBody>
            <a:bodyPr wrap="square" lIns="0" tIns="0" rIns="0" bIns="0" rtlCol="0" anchor="t"/>
            <a:lstStyle/>
            <a:p>
              <a:pPr marL="0" indent="0" algn="l">
                <a:lnSpc>
                  <a:spcPts val="2500"/>
                </a:lnSpc>
                <a:buNone/>
              </a:pPr>
              <a:r>
                <a:rPr lang="ro-RO" b="1" dirty="0" smtClean="0">
                  <a:solidFill>
                    <a:srgbClr val="000000"/>
                  </a:solidFill>
                  <a:latin typeface="Arial" panose="020B0604020202020204" pitchFamily="34" charset="0"/>
                  <a:ea typeface="Tomorrow" pitchFamily="34" charset="-122"/>
                  <a:cs typeface="Arial" panose="020B0604020202020204" pitchFamily="34" charset="0"/>
                </a:rPr>
                <a:t>Recomandare:</a:t>
              </a:r>
              <a:r>
                <a:rPr lang="ro-RO" dirty="0" smtClean="0">
                  <a:solidFill>
                    <a:srgbClr val="000000"/>
                  </a:solidFill>
                  <a:latin typeface="Arial" panose="020B0604020202020204" pitchFamily="34" charset="0"/>
                  <a:ea typeface="Tomorrow" pitchFamily="34" charset="-122"/>
                  <a:cs typeface="Arial" panose="020B0604020202020204" pitchFamily="34" charset="0"/>
                </a:rPr>
                <a:t> Este recomandată Metoda B - proiectarea "mobile-</a:t>
              </a:r>
              <a:r>
                <a:rPr lang="ro-RO" dirty="0" err="1" smtClean="0">
                  <a:solidFill>
                    <a:srgbClr val="000000"/>
                  </a:solidFill>
                  <a:latin typeface="Arial" panose="020B0604020202020204" pitchFamily="34" charset="0"/>
                  <a:ea typeface="Tomorrow" pitchFamily="34" charset="-122"/>
                  <a:cs typeface="Arial" panose="020B0604020202020204" pitchFamily="34" charset="0"/>
                </a:rPr>
                <a:t>first</a:t>
              </a:r>
              <a:r>
                <a:rPr lang="ro-RO" dirty="0" smtClean="0">
                  <a:solidFill>
                    <a:srgbClr val="000000"/>
                  </a:solidFill>
                  <a:latin typeface="Arial" panose="020B0604020202020204" pitchFamily="34" charset="0"/>
                  <a:ea typeface="Tomorrow" pitchFamily="34" charset="-122"/>
                  <a:cs typeface="Arial" panose="020B0604020202020204" pitchFamily="34" charset="0"/>
                </a:rPr>
                <a:t>"</a:t>
              </a:r>
              <a:endParaRPr lang="ro-RO" dirty="0">
                <a:latin typeface="Arial" panose="020B0604020202020204" pitchFamily="34" charset="0"/>
                <a:cs typeface="Arial" panose="020B0604020202020204" pitchFamily="34" charset="0"/>
              </a:endParaRPr>
            </a:p>
          </p:txBody>
        </p:sp>
      </p:grpSp>
      <p:sp>
        <p:nvSpPr>
          <p:cNvPr id="16" name="Shape 3"/>
          <p:cNvSpPr/>
          <p:nvPr/>
        </p:nvSpPr>
        <p:spPr>
          <a:xfrm>
            <a:off x="793791" y="3054262"/>
            <a:ext cx="8515464" cy="474383"/>
          </a:xfrm>
          <a:prstGeom prst="roundRect">
            <a:avLst>
              <a:gd name="adj" fmla="val 2381"/>
            </a:avLst>
          </a:prstGeom>
          <a:solidFill>
            <a:srgbClr val="EFEFEF"/>
          </a:solidFill>
          <a:ln/>
        </p:spPr>
      </p:sp>
      <p:sp>
        <p:nvSpPr>
          <p:cNvPr id="17" name="Text 4"/>
          <p:cNvSpPr/>
          <p:nvPr/>
        </p:nvSpPr>
        <p:spPr>
          <a:xfrm>
            <a:off x="992149" y="3149767"/>
            <a:ext cx="8228970" cy="350660"/>
          </a:xfrm>
          <a:prstGeom prst="rect">
            <a:avLst/>
          </a:prstGeom>
          <a:noFill/>
          <a:ln/>
        </p:spPr>
        <p:txBody>
          <a:bodyPr wrap="square" lIns="0" tIns="0" rIns="0" bIns="0" rtlCol="0" anchor="t"/>
          <a:lstStyle/>
          <a:p>
            <a:pPr marL="0" indent="0" algn="l">
              <a:lnSpc>
                <a:spcPts val="2500"/>
              </a:lnSpc>
              <a:buNone/>
            </a:pP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@media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only</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screen</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a:t>
            </a:r>
            <a:r>
              <a:rPr lang="ro-RO" sz="2000" dirty="0" err="1"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and</a:t>
            </a:r>
            <a:r>
              <a:rPr lang="ro-RO" sz="2000" dirty="0" smtClean="0">
                <a:solidFill>
                  <a:srgbClr val="61615C"/>
                </a:solidFill>
                <a:highlight>
                  <a:srgbClr val="EFEFEF"/>
                </a:highlight>
                <a:latin typeface="Arial" panose="020B0604020202020204" pitchFamily="34" charset="0"/>
                <a:ea typeface="Consolas" pitchFamily="34" charset="-122"/>
                <a:cs typeface="Arial" panose="020B0604020202020204" pitchFamily="34" charset="0"/>
              </a:rPr>
              <a:t> (max-width:600px) {  #container {width:99%};}</a:t>
            </a:r>
            <a:endParaRPr lang="ro-RO" sz="2000" dirty="0">
              <a:latin typeface="Arial" panose="020B0604020202020204" pitchFamily="34" charset="0"/>
              <a:cs typeface="Arial" panose="020B0604020202020204" pitchFamily="34" charset="0"/>
            </a:endParaRPr>
          </a:p>
        </p:txBody>
      </p:sp>
      <p:sp>
        <p:nvSpPr>
          <p:cNvPr id="4" name="TextBox 3"/>
          <p:cNvSpPr txBox="1"/>
          <p:nvPr/>
        </p:nvSpPr>
        <p:spPr>
          <a:xfrm>
            <a:off x="1116151" y="2754821"/>
            <a:ext cx="986489" cy="349702"/>
          </a:xfrm>
          <a:prstGeom prst="rect">
            <a:avLst/>
          </a:prstGeom>
          <a:solidFill>
            <a:schemeClr val="accent2">
              <a:lumMod val="40000"/>
              <a:lumOff val="60000"/>
            </a:schemeClr>
          </a:solidFill>
          <a:ln>
            <a:noFill/>
          </a:ln>
        </p:spPr>
        <p:txBody>
          <a:bodyPr wrap="none" tIns="36000" bIns="36000" rtlCol="0">
            <a:spAutoFit/>
          </a:bodyPr>
          <a:lstStyle/>
          <a:p>
            <a:r>
              <a:rPr lang="ro-RO" dirty="0" smtClean="0"/>
              <a:t>Exemplu</a:t>
            </a:r>
            <a:endParaRPr lang="ro-RO" dirty="0"/>
          </a:p>
        </p:txBody>
      </p:sp>
      <p:sp>
        <p:nvSpPr>
          <p:cNvPr id="18" name="Text 0"/>
          <p:cNvSpPr/>
          <p:nvPr/>
        </p:nvSpPr>
        <p:spPr>
          <a:xfrm>
            <a:off x="10288219" y="2320162"/>
            <a:ext cx="3042350" cy="422990"/>
          </a:xfrm>
          <a:prstGeom prst="rect">
            <a:avLst/>
          </a:prstGeom>
          <a:noFill/>
          <a:ln/>
        </p:spPr>
        <p:txBody>
          <a:bodyPr wrap="square" lIns="0" tIns="0" rIns="0" bIns="0" rtlCol="0" anchor="t">
            <a:normAutofit lnSpcReduction="10000"/>
          </a:bodyPr>
          <a:lstStyle/>
          <a:p>
            <a:r>
              <a:rPr lang="ro-RO" sz="2800" dirty="0" smtClean="0">
                <a:solidFill>
                  <a:srgbClr val="1D1D1B"/>
                </a:solidFill>
                <a:latin typeface="Arial" panose="020B0604020202020204" pitchFamily="34" charset="0"/>
                <a:cs typeface="Arial" panose="020B0604020202020204" pitchFamily="34" charset="0"/>
              </a:rPr>
              <a:t>Praguri responsive</a:t>
            </a:r>
            <a:endParaRPr lang="ro-RO" sz="2800" dirty="0">
              <a:solidFill>
                <a:srgbClr val="1D1D1B"/>
              </a:solidFill>
              <a:latin typeface="Arial" panose="020B0604020202020204" pitchFamily="34" charset="0"/>
              <a:cs typeface="Arial" panose="020B0604020202020204" pitchFamily="34" charset="0"/>
            </a:endParaRPr>
          </a:p>
        </p:txBody>
      </p:sp>
      <p:sp>
        <p:nvSpPr>
          <p:cNvPr id="19" name="Text 0"/>
          <p:cNvSpPr/>
          <p:nvPr/>
        </p:nvSpPr>
        <p:spPr>
          <a:xfrm>
            <a:off x="813554" y="3716859"/>
            <a:ext cx="3042350" cy="422990"/>
          </a:xfrm>
          <a:prstGeom prst="rect">
            <a:avLst/>
          </a:prstGeom>
          <a:noFill/>
          <a:ln/>
        </p:spPr>
        <p:txBody>
          <a:bodyPr wrap="square" lIns="0" tIns="0" rIns="0" bIns="0" rtlCol="0" anchor="t">
            <a:normAutofit fontScale="92500"/>
          </a:bodyPr>
          <a:lstStyle/>
          <a:p>
            <a:r>
              <a:rPr lang="ro-RO" sz="2800" dirty="0" smtClean="0">
                <a:solidFill>
                  <a:srgbClr val="1D1D1B"/>
                </a:solidFill>
                <a:latin typeface="Arial" panose="020B0604020202020204" pitchFamily="34" charset="0"/>
                <a:cs typeface="Arial" panose="020B0604020202020204" pitchFamily="34" charset="0"/>
              </a:rPr>
              <a:t>Modele de abordare</a:t>
            </a:r>
            <a:endParaRPr lang="ro-RO" sz="2800" dirty="0">
              <a:solidFill>
                <a:srgbClr val="1D1D1B"/>
              </a:solidFill>
              <a:latin typeface="Arial" panose="020B0604020202020204" pitchFamily="34" charset="0"/>
              <a:cs typeface="Arial" panose="020B0604020202020204" pitchFamily="34" charset="0"/>
            </a:endParaRPr>
          </a:p>
        </p:txBody>
      </p:sp>
      <p:sp>
        <p:nvSpPr>
          <p:cNvPr id="20" name="Text 1"/>
          <p:cNvSpPr/>
          <p:nvPr/>
        </p:nvSpPr>
        <p:spPr>
          <a:xfrm>
            <a:off x="9637131" y="2870818"/>
            <a:ext cx="4635370" cy="1950688"/>
          </a:xfrm>
          <a:prstGeom prst="rect">
            <a:avLst/>
          </a:prstGeom>
          <a:noFill/>
          <a:ln/>
        </p:spPr>
        <p:txBody>
          <a:bodyPr wrap="squar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Modificarea proprietăților CSS la diferite praguri de lățime permite optimizarea aspectului pentru multiple dispozitive. Pragurile comune sunt 360px și 480px, cele mai frecvente lățimi de viewport pe telefoanele mobile.</a:t>
            </a:r>
            <a:endParaRPr lang="en-US" sz="2000" dirty="0">
              <a:latin typeface="Arial" panose="020B0604020202020204" pitchFamily="34" charset="0"/>
              <a:cs typeface="Arial" panose="020B0604020202020204" pitchFamily="34" charset="0"/>
            </a:endParaRPr>
          </a:p>
        </p:txBody>
      </p:sp>
      <p:sp>
        <p:nvSpPr>
          <p:cNvPr id="21" name="Text 2"/>
          <p:cNvSpPr/>
          <p:nvPr/>
        </p:nvSpPr>
        <p:spPr>
          <a:xfrm>
            <a:off x="9648304" y="4923342"/>
            <a:ext cx="2480905" cy="310158"/>
          </a:xfrm>
          <a:prstGeom prst="rect">
            <a:avLst/>
          </a:prstGeom>
          <a:noFill/>
          <a:ln/>
        </p:spPr>
        <p:txBody>
          <a:bodyPr wrap="none" lIns="0" tIns="0" rIns="0" bIns="0" rtlCol="0" anchor="t"/>
          <a:lstStyle/>
          <a:p>
            <a:pPr marL="0" indent="0" algn="l">
              <a:lnSpc>
                <a:spcPts val="2400"/>
              </a:lnSpc>
              <a:buNone/>
            </a:pPr>
            <a:r>
              <a:rPr lang="en-US" sz="2000" dirty="0">
                <a:latin typeface="Arial" panose="020B0604020202020204" pitchFamily="34" charset="0"/>
                <a:ea typeface="Tomorrow Semi Bold" pitchFamily="34" charset="-122"/>
                <a:cs typeface="Arial" panose="020B0604020202020204" pitchFamily="34" charset="0"/>
              </a:rPr>
              <a:t>Sub 360px</a:t>
            </a:r>
            <a:endParaRPr lang="en-US" sz="2000" dirty="0">
              <a:latin typeface="Arial" panose="020B0604020202020204" pitchFamily="34" charset="0"/>
              <a:cs typeface="Arial" panose="020B0604020202020204" pitchFamily="34" charset="0"/>
            </a:endParaRPr>
          </a:p>
        </p:txBody>
      </p:sp>
      <p:sp>
        <p:nvSpPr>
          <p:cNvPr id="22" name="Text 3"/>
          <p:cNvSpPr/>
          <p:nvPr/>
        </p:nvSpPr>
        <p:spPr>
          <a:xfrm>
            <a:off x="9648304" y="5337390"/>
            <a:ext cx="3979664" cy="317540"/>
          </a:xfrm>
          <a:prstGeom prst="rect">
            <a:avLst/>
          </a:prstGeom>
          <a:noFill/>
          <a:ln/>
        </p:spPr>
        <p:txBody>
          <a:bodyPr wrap="non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Layout vertical, elemente stivuite</a:t>
            </a:r>
            <a:endParaRPr lang="en-US" sz="2000" dirty="0">
              <a:latin typeface="Arial" panose="020B0604020202020204" pitchFamily="34" charset="0"/>
              <a:cs typeface="Arial" panose="020B0604020202020204" pitchFamily="34" charset="0"/>
            </a:endParaRPr>
          </a:p>
        </p:txBody>
      </p:sp>
      <p:sp>
        <p:nvSpPr>
          <p:cNvPr id="23" name="Text 4"/>
          <p:cNvSpPr/>
          <p:nvPr/>
        </p:nvSpPr>
        <p:spPr>
          <a:xfrm>
            <a:off x="9648304" y="5833113"/>
            <a:ext cx="2480905" cy="310158"/>
          </a:xfrm>
          <a:prstGeom prst="rect">
            <a:avLst/>
          </a:prstGeom>
          <a:noFill/>
          <a:ln/>
        </p:spPr>
        <p:txBody>
          <a:bodyPr wrap="none" lIns="0" tIns="0" rIns="0" bIns="0" rtlCol="0" anchor="t"/>
          <a:lstStyle/>
          <a:p>
            <a:pPr marL="0" indent="0" algn="l">
              <a:lnSpc>
                <a:spcPts val="2400"/>
              </a:lnSpc>
              <a:buNone/>
            </a:pPr>
            <a:r>
              <a:rPr lang="en-US" sz="2000" dirty="0">
                <a:latin typeface="Arial" panose="020B0604020202020204" pitchFamily="34" charset="0"/>
                <a:ea typeface="Tomorrow Semi Bold" pitchFamily="34" charset="-122"/>
                <a:cs typeface="Arial" panose="020B0604020202020204" pitchFamily="34" charset="0"/>
              </a:rPr>
              <a:t>360px - 480px</a:t>
            </a:r>
            <a:endParaRPr lang="en-US" sz="2000" dirty="0">
              <a:latin typeface="Arial" panose="020B0604020202020204" pitchFamily="34" charset="0"/>
              <a:cs typeface="Arial" panose="020B0604020202020204" pitchFamily="34" charset="0"/>
            </a:endParaRPr>
          </a:p>
        </p:txBody>
      </p:sp>
      <p:sp>
        <p:nvSpPr>
          <p:cNvPr id="24" name="Text 5"/>
          <p:cNvSpPr/>
          <p:nvPr/>
        </p:nvSpPr>
        <p:spPr>
          <a:xfrm>
            <a:off x="9648304" y="6217373"/>
            <a:ext cx="3979664" cy="317540"/>
          </a:xfrm>
          <a:prstGeom prst="rect">
            <a:avLst/>
          </a:prstGeom>
          <a:noFill/>
          <a:ln/>
        </p:spPr>
        <p:txBody>
          <a:bodyPr wrap="non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Layout mixt, combinație de coloane</a:t>
            </a:r>
            <a:endParaRPr lang="en-US" sz="2000" dirty="0">
              <a:latin typeface="Arial" panose="020B0604020202020204" pitchFamily="34" charset="0"/>
              <a:cs typeface="Arial" panose="020B0604020202020204" pitchFamily="34" charset="0"/>
            </a:endParaRPr>
          </a:p>
        </p:txBody>
      </p:sp>
      <p:sp>
        <p:nvSpPr>
          <p:cNvPr id="25" name="Text 6"/>
          <p:cNvSpPr/>
          <p:nvPr/>
        </p:nvSpPr>
        <p:spPr>
          <a:xfrm>
            <a:off x="9648304" y="6720842"/>
            <a:ext cx="2480905" cy="310158"/>
          </a:xfrm>
          <a:prstGeom prst="rect">
            <a:avLst/>
          </a:prstGeom>
          <a:noFill/>
          <a:ln/>
        </p:spPr>
        <p:txBody>
          <a:bodyPr wrap="none" lIns="0" tIns="0" rIns="0" bIns="0" rtlCol="0" anchor="t"/>
          <a:lstStyle/>
          <a:p>
            <a:pPr marL="0" indent="0" algn="l">
              <a:lnSpc>
                <a:spcPts val="2400"/>
              </a:lnSpc>
              <a:buNone/>
            </a:pPr>
            <a:r>
              <a:rPr lang="en-US" sz="2000" dirty="0">
                <a:latin typeface="Arial" panose="020B0604020202020204" pitchFamily="34" charset="0"/>
                <a:ea typeface="Tomorrow Semi Bold" pitchFamily="34" charset="-122"/>
                <a:cs typeface="Arial" panose="020B0604020202020204" pitchFamily="34" charset="0"/>
              </a:rPr>
              <a:t>Peste 480px</a:t>
            </a:r>
            <a:endParaRPr lang="en-US" sz="2000" dirty="0">
              <a:latin typeface="Arial" panose="020B0604020202020204" pitchFamily="34" charset="0"/>
              <a:cs typeface="Arial" panose="020B0604020202020204" pitchFamily="34" charset="0"/>
            </a:endParaRPr>
          </a:p>
        </p:txBody>
      </p:sp>
      <p:sp>
        <p:nvSpPr>
          <p:cNvPr id="26" name="Text 7"/>
          <p:cNvSpPr/>
          <p:nvPr/>
        </p:nvSpPr>
        <p:spPr>
          <a:xfrm>
            <a:off x="9648304" y="7097356"/>
            <a:ext cx="4115038" cy="317540"/>
          </a:xfrm>
          <a:prstGeom prst="rect">
            <a:avLst/>
          </a:prstGeom>
          <a:noFill/>
          <a:ln/>
        </p:spPr>
        <p:txBody>
          <a:bodyPr wrap="non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Layout orizontal complet</a:t>
            </a:r>
            <a:endParaRPr lang="en-US" sz="2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893144615"/>
              </p:ext>
            </p:extLst>
          </p:nvPr>
        </p:nvGraphicFramePr>
        <p:xfrm>
          <a:off x="4647288" y="4999342"/>
          <a:ext cx="4400960" cy="2515150"/>
        </p:xfrm>
        <a:graphic>
          <a:graphicData uri="http://schemas.openxmlformats.org/drawingml/2006/table">
            <a:tbl>
              <a:tblPr firstRow="1" firstCol="1" bandRow="1">
                <a:tableStyleId>{5C22544A-7EE6-4342-B048-85BDC9FD1C3A}</a:tableStyleId>
              </a:tblPr>
              <a:tblGrid>
                <a:gridCol w="1725726"/>
                <a:gridCol w="1368962"/>
                <a:gridCol w="1306272"/>
              </a:tblGrid>
              <a:tr h="503030">
                <a:tc>
                  <a:txBody>
                    <a:bodyPr/>
                    <a:lstStyle/>
                    <a:p>
                      <a:pPr algn="l">
                        <a:lnSpc>
                          <a:spcPct val="115000"/>
                        </a:lnSpc>
                        <a:spcAft>
                          <a:spcPts val="0"/>
                        </a:spcAft>
                      </a:pPr>
                      <a:r>
                        <a:rPr lang="ro-RO" sz="1600" b="1" dirty="0" err="1">
                          <a:effectLst/>
                        </a:rPr>
                        <a:t>Device</a:t>
                      </a:r>
                      <a:endParaRPr lang="ro-RO"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b="1" dirty="0">
                          <a:effectLst/>
                        </a:rPr>
                        <a:t>Pixel </a:t>
                      </a:r>
                      <a:r>
                        <a:rPr lang="ro-RO" sz="1600" b="1" dirty="0" err="1">
                          <a:effectLst/>
                        </a:rPr>
                        <a:t>Size</a:t>
                      </a:r>
                      <a:endParaRPr lang="ro-RO"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b="1" dirty="0">
                          <a:effectLst/>
                        </a:rPr>
                        <a:t>Viewport</a:t>
                      </a:r>
                      <a:endParaRPr lang="ro-RO"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r>
              <a:tr h="503030">
                <a:tc>
                  <a:txBody>
                    <a:bodyPr/>
                    <a:lstStyle/>
                    <a:p>
                      <a:pPr algn="l">
                        <a:lnSpc>
                          <a:spcPct val="115000"/>
                        </a:lnSpc>
                        <a:spcAft>
                          <a:spcPts val="0"/>
                        </a:spcAft>
                      </a:pPr>
                      <a:r>
                        <a:rPr lang="ro-RO" sz="1400" dirty="0" err="1">
                          <a:effectLst/>
                        </a:rPr>
                        <a:t>iPhone</a:t>
                      </a:r>
                      <a:r>
                        <a:rPr lang="ro-RO" sz="1400" dirty="0">
                          <a:effectLst/>
                        </a:rPr>
                        <a:t> 12 Pro Max</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2778 x 1284</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 428 x 926</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r>
              <a:tr h="503030">
                <a:tc>
                  <a:txBody>
                    <a:bodyPr/>
                    <a:lstStyle/>
                    <a:p>
                      <a:pPr algn="l">
                        <a:lnSpc>
                          <a:spcPct val="115000"/>
                        </a:lnSpc>
                        <a:spcAft>
                          <a:spcPts val="0"/>
                        </a:spcAft>
                      </a:pPr>
                      <a:r>
                        <a:rPr lang="ro-RO" sz="1400" dirty="0" err="1">
                          <a:effectLst/>
                        </a:rPr>
                        <a:t>iPad</a:t>
                      </a:r>
                      <a:r>
                        <a:rPr lang="ro-RO" sz="1400" dirty="0">
                          <a:effectLst/>
                        </a:rPr>
                        <a:t> Pro</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2048 x 2732</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1024 x 1366</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r>
              <a:tr h="503030">
                <a:tc>
                  <a:txBody>
                    <a:bodyPr/>
                    <a:lstStyle/>
                    <a:p>
                      <a:pPr algn="l">
                        <a:lnSpc>
                          <a:spcPct val="115000"/>
                        </a:lnSpc>
                        <a:spcAft>
                          <a:spcPts val="0"/>
                        </a:spcAft>
                      </a:pPr>
                      <a:r>
                        <a:rPr lang="ro-RO" sz="1400" dirty="0">
                          <a:effectLst/>
                        </a:rPr>
                        <a:t>Google Pixel 3 XL</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1440 x 2960</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412 x 847</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r>
              <a:tr h="503030">
                <a:tc>
                  <a:txBody>
                    <a:bodyPr/>
                    <a:lstStyle/>
                    <a:p>
                      <a:pPr algn="l">
                        <a:lnSpc>
                          <a:spcPct val="115000"/>
                        </a:lnSpc>
                        <a:spcAft>
                          <a:spcPts val="0"/>
                        </a:spcAft>
                      </a:pPr>
                      <a:r>
                        <a:rPr lang="ro-RO" sz="1400" dirty="0">
                          <a:effectLst/>
                        </a:rPr>
                        <a:t>Samsung</a:t>
                      </a:r>
                      <a:r>
                        <a:rPr lang="ro-RO" sz="1200" dirty="0">
                          <a:effectLst/>
                        </a:rPr>
                        <a:t> </a:t>
                      </a:r>
                      <a:r>
                        <a:rPr lang="ro-RO" sz="1200" dirty="0" err="1">
                          <a:effectLst/>
                        </a:rPr>
                        <a:t>Galaxy</a:t>
                      </a:r>
                      <a:r>
                        <a:rPr lang="ro-RO" sz="1200" dirty="0">
                          <a:effectLst/>
                        </a:rPr>
                        <a:t> S9+</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a:effectLst/>
                        </a:rPr>
                        <a:t>1440 x 2960</a:t>
                      </a:r>
                      <a:endParaRPr lang="ro-R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l">
                        <a:lnSpc>
                          <a:spcPct val="115000"/>
                        </a:lnSpc>
                        <a:spcAft>
                          <a:spcPts val="0"/>
                        </a:spcAft>
                      </a:pPr>
                      <a:r>
                        <a:rPr lang="ro-RO" sz="1600" dirty="0">
                          <a:effectLst/>
                        </a:rPr>
                        <a:t>360 x 740</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0905"/>
          </a:xfrm>
          <a:prstGeom prst="rect">
            <a:avLst/>
          </a:prstGeom>
        </p:spPr>
      </p:pic>
      <p:sp>
        <p:nvSpPr>
          <p:cNvPr id="11" name="Text 0"/>
          <p:cNvSpPr/>
          <p:nvPr/>
        </p:nvSpPr>
        <p:spPr>
          <a:xfrm>
            <a:off x="5338404" y="2516339"/>
            <a:ext cx="10597039" cy="620078"/>
          </a:xfrm>
          <a:prstGeom prst="rect">
            <a:avLst/>
          </a:prstGeom>
          <a:noFill/>
          <a:ln/>
        </p:spPr>
        <p:txBody>
          <a:bodyPr wrap="none" lIns="0" tIns="0" rIns="0" bIns="0" rtlCol="0" anchor="t"/>
          <a:lstStyle/>
          <a:p>
            <a:pPr marL="0" indent="0" algn="l">
              <a:lnSpc>
                <a:spcPts val="4850"/>
              </a:lnSpc>
              <a:buNone/>
            </a:pPr>
            <a:r>
              <a:rPr lang="ro-RO" sz="3900" dirty="0" smtClean="0">
                <a:latin typeface="Arial" panose="020B0604020202020204" pitchFamily="34" charset="0"/>
                <a:ea typeface="Tomorrow Semi Bold" pitchFamily="34" charset="-122"/>
                <a:cs typeface="Arial" panose="020B0604020202020204" pitchFamily="34" charset="0"/>
              </a:rPr>
              <a:t>Tehnici avansate pentru imagini și fonturi</a:t>
            </a:r>
            <a:endParaRPr lang="ro-RO" sz="3900" dirty="0">
              <a:latin typeface="Arial" panose="020B0604020202020204" pitchFamily="34" charset="0"/>
              <a:cs typeface="Arial" panose="020B0604020202020204" pitchFamily="34" charset="0"/>
            </a:endParaRPr>
          </a:p>
        </p:txBody>
      </p:sp>
      <p:sp>
        <p:nvSpPr>
          <p:cNvPr id="12" name="Shape 1"/>
          <p:cNvSpPr/>
          <p:nvPr/>
        </p:nvSpPr>
        <p:spPr>
          <a:xfrm>
            <a:off x="8245609" y="3230798"/>
            <a:ext cx="5966323" cy="2340909"/>
          </a:xfrm>
          <a:prstGeom prst="roundRect">
            <a:avLst>
              <a:gd name="adj" fmla="val 3792"/>
            </a:avLst>
          </a:prstGeom>
          <a:solidFill>
            <a:srgbClr val="FCFCFC"/>
          </a:solidFill>
          <a:ln w="22860">
            <a:solidFill>
              <a:srgbClr val="D6D0D0"/>
            </a:solidFill>
            <a:prstDash val="solid"/>
          </a:ln>
        </p:spPr>
      </p:sp>
      <p:sp>
        <p:nvSpPr>
          <p:cNvPr id="13" name="Shape 2"/>
          <p:cNvSpPr/>
          <p:nvPr/>
        </p:nvSpPr>
        <p:spPr>
          <a:xfrm>
            <a:off x="8245609" y="3230798"/>
            <a:ext cx="54000" cy="2340909"/>
          </a:xfrm>
          <a:prstGeom prst="roundRect">
            <a:avLst>
              <a:gd name="adj" fmla="val 32558"/>
            </a:avLst>
          </a:prstGeom>
          <a:solidFill>
            <a:srgbClr val="1D1D1B"/>
          </a:solidFill>
          <a:ln/>
          <a:effectLst>
            <a:outerShdw blurRad="50800" dist="50800" dir="5400000" sx="3000" sy="3000" algn="ctr" rotWithShape="0">
              <a:srgbClr val="000000">
                <a:alpha val="43137"/>
              </a:srgbClr>
            </a:outerShdw>
          </a:effectLst>
        </p:spPr>
      </p:sp>
      <p:sp>
        <p:nvSpPr>
          <p:cNvPr id="14" name="Text 3"/>
          <p:cNvSpPr/>
          <p:nvPr/>
        </p:nvSpPr>
        <p:spPr>
          <a:xfrm>
            <a:off x="8509613" y="3310208"/>
            <a:ext cx="2521744"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Imagini Responsive</a:t>
            </a:r>
            <a:endParaRPr lang="ro-RO" sz="2000" b="1" dirty="0">
              <a:latin typeface="Arial" panose="020B0604020202020204" pitchFamily="34" charset="0"/>
              <a:cs typeface="Arial" panose="020B0604020202020204" pitchFamily="34" charset="0"/>
            </a:endParaRPr>
          </a:p>
        </p:txBody>
      </p:sp>
      <p:sp>
        <p:nvSpPr>
          <p:cNvPr id="15" name="Text 4"/>
          <p:cNvSpPr/>
          <p:nvPr/>
        </p:nvSpPr>
        <p:spPr>
          <a:xfrm>
            <a:off x="8489194" y="3686008"/>
            <a:ext cx="5600250" cy="777918"/>
          </a:xfrm>
          <a:prstGeom prst="rect">
            <a:avLst/>
          </a:prstGeom>
          <a:noFill/>
          <a:ln/>
        </p:spPr>
        <p:txBody>
          <a:bodyPr wrap="square" lIns="0" tIns="0" rIns="0" bIns="0" rtlCol="0" anchor="t"/>
          <a:lstStyle/>
          <a:p>
            <a:pPr marL="0" indent="0" algn="l">
              <a:lnSpc>
                <a:spcPts val="2100"/>
              </a:lnSpc>
              <a:buNone/>
            </a:pPr>
            <a:r>
              <a:rPr lang="ro-RO" dirty="0" smtClean="0">
                <a:latin typeface="Arial" panose="020B0604020202020204" pitchFamily="34" charset="0"/>
                <a:ea typeface="Tomorrow" pitchFamily="34" charset="-122"/>
                <a:cs typeface="Arial" panose="020B0604020202020204" pitchFamily="34" charset="0"/>
              </a:rPr>
              <a:t>Folosiți </a:t>
            </a:r>
            <a:r>
              <a:rPr lang="ro-RO" dirty="0" err="1" smtClean="0">
                <a:highlight>
                  <a:srgbClr val="EFEFEF"/>
                </a:highlight>
                <a:latin typeface="Arial" panose="020B0604020202020204" pitchFamily="34" charset="0"/>
                <a:ea typeface="Consolas" pitchFamily="34" charset="-122"/>
                <a:cs typeface="Arial" panose="020B0604020202020204" pitchFamily="34" charset="0"/>
              </a:rPr>
              <a:t>max</a:t>
            </a:r>
            <a:r>
              <a:rPr lang="ro-RO" dirty="0" smtClean="0">
                <a:highlight>
                  <a:srgbClr val="EFEFEF"/>
                </a:highlight>
                <a:latin typeface="Arial" panose="020B0604020202020204" pitchFamily="34" charset="0"/>
                <a:ea typeface="Consolas" pitchFamily="34" charset="-122"/>
                <a:cs typeface="Arial" panose="020B0604020202020204" pitchFamily="34" charset="0"/>
              </a:rPr>
              <a:t>-width: 100%</a:t>
            </a:r>
            <a:r>
              <a:rPr lang="ro-RO" dirty="0" smtClean="0">
                <a:latin typeface="Arial" panose="020B0604020202020204" pitchFamily="34" charset="0"/>
                <a:ea typeface="Tomorrow" pitchFamily="34" charset="-122"/>
                <a:cs typeface="Arial" panose="020B0604020202020204" pitchFamily="34" charset="0"/>
              </a:rPr>
              <a:t> în loc de </a:t>
            </a:r>
            <a:r>
              <a:rPr lang="ro-RO" dirty="0" smtClean="0">
                <a:highlight>
                  <a:srgbClr val="EFEFEF"/>
                </a:highlight>
                <a:latin typeface="Arial" panose="020B0604020202020204" pitchFamily="34" charset="0"/>
                <a:ea typeface="Consolas" pitchFamily="34" charset="-122"/>
                <a:cs typeface="Arial" panose="020B0604020202020204" pitchFamily="34" charset="0"/>
              </a:rPr>
              <a:t>width: 100%</a:t>
            </a:r>
            <a:r>
              <a:rPr lang="ro-RO" dirty="0" smtClean="0">
                <a:latin typeface="Arial" panose="020B0604020202020204" pitchFamily="34" charset="0"/>
                <a:ea typeface="Tomorrow" pitchFamily="34" charset="-122"/>
                <a:cs typeface="Arial" panose="020B0604020202020204" pitchFamily="34" charset="0"/>
              </a:rPr>
              <a:t> pentru a preveni scalarea excesivă a imaginilor mici pe ecrane mari.</a:t>
            </a:r>
            <a:endParaRPr lang="ro-RO" dirty="0">
              <a:latin typeface="Arial" panose="020B0604020202020204" pitchFamily="34" charset="0"/>
              <a:cs typeface="Arial" panose="020B0604020202020204" pitchFamily="34" charset="0"/>
            </a:endParaRPr>
          </a:p>
        </p:txBody>
      </p:sp>
      <p:sp>
        <p:nvSpPr>
          <p:cNvPr id="16" name="Text 5"/>
          <p:cNvSpPr/>
          <p:nvPr/>
        </p:nvSpPr>
        <p:spPr>
          <a:xfrm>
            <a:off x="8489194" y="4550688"/>
            <a:ext cx="5911215" cy="635079"/>
          </a:xfrm>
          <a:prstGeom prst="rect">
            <a:avLst/>
          </a:prstGeom>
          <a:noFill/>
          <a:ln/>
        </p:spPr>
        <p:txBody>
          <a:bodyPr wrap="square" lIns="0" tIns="0" rIns="0" bIns="0" rtlCol="0" anchor="t"/>
          <a:lstStyle/>
          <a:p>
            <a:pPr>
              <a:lnSpc>
                <a:spcPts val="2100"/>
              </a:lnSpc>
            </a:pPr>
            <a:r>
              <a:rPr lang="ro-RO" dirty="0">
                <a:latin typeface="Arial" panose="020B0604020202020204" pitchFamily="34" charset="0"/>
                <a:ea typeface="Tomorrow" pitchFamily="34" charset="-122"/>
                <a:cs typeface="Arial" panose="020B0604020202020204" pitchFamily="34" charset="0"/>
              </a:rPr>
              <a:t>O imagine cu lățimea originală de 300px nu va fi mărită peste această dimensiune, menținând calitatea.</a:t>
            </a:r>
          </a:p>
        </p:txBody>
      </p:sp>
      <p:sp>
        <p:nvSpPr>
          <p:cNvPr id="17" name="Shape 6"/>
          <p:cNvSpPr/>
          <p:nvPr/>
        </p:nvSpPr>
        <p:spPr>
          <a:xfrm>
            <a:off x="8245609" y="5761481"/>
            <a:ext cx="5966323" cy="2129935"/>
          </a:xfrm>
          <a:prstGeom prst="roundRect">
            <a:avLst>
              <a:gd name="adj" fmla="val 3792"/>
            </a:avLst>
          </a:prstGeom>
          <a:solidFill>
            <a:srgbClr val="FCFCFC"/>
          </a:solidFill>
          <a:ln w="22860">
            <a:solidFill>
              <a:srgbClr val="D6D0D0"/>
            </a:solidFill>
            <a:prstDash val="solid"/>
          </a:ln>
        </p:spPr>
      </p:sp>
      <p:sp>
        <p:nvSpPr>
          <p:cNvPr id="18" name="Shape 7"/>
          <p:cNvSpPr/>
          <p:nvPr/>
        </p:nvSpPr>
        <p:spPr>
          <a:xfrm>
            <a:off x="8245609" y="5761481"/>
            <a:ext cx="54146" cy="2108267"/>
          </a:xfrm>
          <a:prstGeom prst="roundRect">
            <a:avLst>
              <a:gd name="adj" fmla="val 32558"/>
            </a:avLst>
          </a:prstGeom>
          <a:solidFill>
            <a:srgbClr val="1D1D1B"/>
          </a:solidFill>
          <a:ln/>
        </p:spPr>
      </p:sp>
      <p:sp>
        <p:nvSpPr>
          <p:cNvPr id="19" name="Text 8"/>
          <p:cNvSpPr/>
          <p:nvPr/>
        </p:nvSpPr>
        <p:spPr>
          <a:xfrm>
            <a:off x="8530033" y="5822909"/>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Fonturi Flexibile</a:t>
            </a:r>
            <a:endParaRPr lang="ro-RO" sz="2000" b="1" dirty="0">
              <a:latin typeface="Arial" panose="020B0604020202020204" pitchFamily="34" charset="0"/>
              <a:cs typeface="Arial" panose="020B0604020202020204" pitchFamily="34" charset="0"/>
            </a:endParaRPr>
          </a:p>
        </p:txBody>
      </p:sp>
      <p:sp>
        <p:nvSpPr>
          <p:cNvPr id="20" name="Text 9"/>
          <p:cNvSpPr/>
          <p:nvPr/>
        </p:nvSpPr>
        <p:spPr>
          <a:xfrm>
            <a:off x="8530033" y="6194495"/>
            <a:ext cx="5559411" cy="642699"/>
          </a:xfrm>
          <a:prstGeom prst="rect">
            <a:avLst/>
          </a:prstGeom>
          <a:noFill/>
          <a:ln/>
        </p:spPr>
        <p:txBody>
          <a:bodyPr wrap="square" lIns="0" tIns="0" rIns="0" bIns="0" rtlCol="0" anchor="t"/>
          <a:lstStyle/>
          <a:p>
            <a:pPr>
              <a:lnSpc>
                <a:spcPts val="2100"/>
              </a:lnSpc>
            </a:pPr>
            <a:r>
              <a:rPr lang="ro-RO" dirty="0">
                <a:latin typeface="Arial" panose="020B0604020202020204" pitchFamily="34" charset="0"/>
                <a:ea typeface="Tomorrow" pitchFamily="34" charset="-122"/>
                <a:cs typeface="Arial" panose="020B0604020202020204" pitchFamily="34" charset="0"/>
              </a:rPr>
              <a:t>Unitatea </a:t>
            </a:r>
            <a:r>
              <a:rPr lang="ro-RO" dirty="0" err="1">
                <a:latin typeface="Arial" panose="020B0604020202020204" pitchFamily="34" charset="0"/>
                <a:ea typeface="Tomorrow" pitchFamily="34" charset="-122"/>
                <a:cs typeface="Arial" panose="020B0604020202020204" pitchFamily="34" charset="0"/>
              </a:rPr>
              <a:t>vw</a:t>
            </a:r>
            <a:r>
              <a:rPr lang="ro-RO" dirty="0">
                <a:latin typeface="Arial" panose="020B0604020202020204" pitchFamily="34" charset="0"/>
                <a:ea typeface="Tomorrow" pitchFamily="34" charset="-122"/>
                <a:cs typeface="Arial" panose="020B0604020202020204" pitchFamily="34" charset="0"/>
              </a:rPr>
              <a:t> (viewport width) reprezintă procent din lățimea viewport-ului (1vw = 1%).</a:t>
            </a:r>
          </a:p>
        </p:txBody>
      </p:sp>
      <p:sp>
        <p:nvSpPr>
          <p:cNvPr id="22" name="Shape 11"/>
          <p:cNvSpPr/>
          <p:nvPr/>
        </p:nvSpPr>
        <p:spPr>
          <a:xfrm>
            <a:off x="8525526" y="6919964"/>
            <a:ext cx="5317734" cy="332916"/>
          </a:xfrm>
          <a:prstGeom prst="roundRect">
            <a:avLst>
              <a:gd name="adj" fmla="val 4839"/>
            </a:avLst>
          </a:prstGeom>
          <a:solidFill>
            <a:srgbClr val="EFEFEF"/>
          </a:solidFill>
          <a:ln/>
        </p:spPr>
      </p:sp>
      <p:sp>
        <p:nvSpPr>
          <p:cNvPr id="23" name="Text 12"/>
          <p:cNvSpPr/>
          <p:nvPr/>
        </p:nvSpPr>
        <p:spPr>
          <a:xfrm>
            <a:off x="8677669" y="6889876"/>
            <a:ext cx="5534263" cy="317540"/>
          </a:xfrm>
          <a:prstGeom prst="rect">
            <a:avLst/>
          </a:prstGeom>
          <a:noFill/>
          <a:ln/>
        </p:spPr>
        <p:txBody>
          <a:bodyPr wrap="none" lIns="0" tIns="0" rIns="0" bIns="0" rtlCol="0" anchor="t"/>
          <a:lstStyle/>
          <a:p>
            <a:pPr marL="0" indent="0" algn="l">
              <a:lnSpc>
                <a:spcPts val="2500"/>
              </a:lnSpc>
              <a:buNone/>
            </a:pPr>
            <a:r>
              <a:rPr lang="ro-RO" sz="1550" dirty="0" smtClean="0">
                <a:highlight>
                  <a:srgbClr val="EFEFEF"/>
                </a:highlight>
                <a:latin typeface="Arial" panose="020B0604020202020204" pitchFamily="34" charset="0"/>
                <a:ea typeface="Consolas" pitchFamily="34" charset="-122"/>
                <a:cs typeface="Arial" panose="020B0604020202020204" pitchFamily="34" charset="0"/>
              </a:rPr>
              <a:t>h1 { font-</a:t>
            </a:r>
            <a:r>
              <a:rPr lang="ro-RO" sz="1550" dirty="0" err="1" smtClean="0">
                <a:highlight>
                  <a:srgbClr val="EFEFEF"/>
                </a:highlight>
                <a:latin typeface="Arial" panose="020B0604020202020204" pitchFamily="34" charset="0"/>
                <a:ea typeface="Consolas" pitchFamily="34" charset="-122"/>
                <a:cs typeface="Arial" panose="020B0604020202020204" pitchFamily="34" charset="0"/>
              </a:rPr>
              <a:t>size</a:t>
            </a:r>
            <a:r>
              <a:rPr lang="ro-RO" sz="1550" dirty="0" smtClean="0">
                <a:highlight>
                  <a:srgbClr val="EFEFEF"/>
                </a:highlight>
                <a:latin typeface="Arial" panose="020B0604020202020204" pitchFamily="34" charset="0"/>
                <a:ea typeface="Consolas" pitchFamily="34" charset="-122"/>
                <a:cs typeface="Arial" panose="020B0604020202020204" pitchFamily="34" charset="0"/>
              </a:rPr>
              <a:t>: 4vw; }</a:t>
            </a:r>
            <a:endParaRPr lang="ro-RO" sz="1550" dirty="0">
              <a:latin typeface="Arial" panose="020B0604020202020204" pitchFamily="34" charset="0"/>
              <a:cs typeface="Arial" panose="020B0604020202020204" pitchFamily="34" charset="0"/>
            </a:endParaRPr>
          </a:p>
        </p:txBody>
      </p:sp>
      <p:sp>
        <p:nvSpPr>
          <p:cNvPr id="24" name="Text 13"/>
          <p:cNvSpPr/>
          <p:nvPr/>
        </p:nvSpPr>
        <p:spPr>
          <a:xfrm>
            <a:off x="8545290" y="7339642"/>
            <a:ext cx="5407480" cy="506280"/>
          </a:xfrm>
          <a:prstGeom prst="rect">
            <a:avLst/>
          </a:prstGeom>
          <a:noFill/>
          <a:ln/>
        </p:spPr>
        <p:txBody>
          <a:bodyPr wrap="square" lIns="0" tIns="0" rIns="0" bIns="0" rtlCol="0" anchor="t"/>
          <a:lstStyle/>
          <a:p>
            <a:pPr>
              <a:lnSpc>
                <a:spcPts val="2100"/>
              </a:lnSpc>
            </a:pPr>
            <a:r>
              <a:rPr lang="ro-RO" dirty="0">
                <a:latin typeface="Arial" panose="020B0604020202020204" pitchFamily="34" charset="0"/>
                <a:ea typeface="Tomorrow" pitchFamily="34" charset="-122"/>
                <a:cs typeface="Arial" panose="020B0604020202020204" pitchFamily="34" charset="0"/>
              </a:rPr>
              <a:t>Dimensiunea fontului crește proporțional cu lățimea ecranului.</a:t>
            </a:r>
          </a:p>
        </p:txBody>
      </p:sp>
      <p:pic>
        <p:nvPicPr>
          <p:cNvPr id="25" name="image2.png"/>
          <p:cNvPicPr/>
          <p:nvPr/>
        </p:nvPicPr>
        <p:blipFill>
          <a:blip r:embed="rId4"/>
          <a:srcRect/>
          <a:stretch>
            <a:fillRect/>
          </a:stretch>
        </p:blipFill>
        <p:spPr>
          <a:xfrm>
            <a:off x="468765" y="3517681"/>
            <a:ext cx="7289333" cy="3758237"/>
          </a:xfrm>
          <a:prstGeom prst="rect">
            <a:avLst/>
          </a:prstGeom>
          <a:ln/>
        </p:spPr>
      </p:pic>
      <p:sp>
        <p:nvSpPr>
          <p:cNvPr id="26" name="TextBox 25"/>
          <p:cNvSpPr txBox="1"/>
          <p:nvPr/>
        </p:nvSpPr>
        <p:spPr>
          <a:xfrm>
            <a:off x="718522" y="7344558"/>
            <a:ext cx="6596678" cy="369332"/>
          </a:xfrm>
          <a:prstGeom prst="rect">
            <a:avLst/>
          </a:prstGeom>
          <a:noFill/>
        </p:spPr>
        <p:txBody>
          <a:bodyPr wrap="none" rtlCol="0">
            <a:spAutoFit/>
          </a:bodyPr>
          <a:lstStyle/>
          <a:p>
            <a:r>
              <a:rPr lang="ro-RO" dirty="0" smtClean="0">
                <a:latin typeface="Arial" panose="020B0604020202020204" pitchFamily="34" charset="0"/>
                <a:cs typeface="Arial" panose="020B0604020202020204" pitchFamily="34" charset="0"/>
              </a:rPr>
              <a:t>Rearanjarea elementelor în funcție de viewport-</a:t>
            </a:r>
            <a:r>
              <a:rPr lang="ro-RO" dirty="0" err="1" smtClean="0">
                <a:latin typeface="Arial" panose="020B0604020202020204" pitchFamily="34" charset="0"/>
                <a:cs typeface="Arial" panose="020B0604020202020204" pitchFamily="34" charset="0"/>
              </a:rPr>
              <a:t>ul</a:t>
            </a:r>
            <a:r>
              <a:rPr lang="ro-RO" dirty="0" smtClean="0">
                <a:latin typeface="Arial" panose="020B0604020202020204" pitchFamily="34" charset="0"/>
                <a:cs typeface="Arial" panose="020B0604020202020204" pitchFamily="34" charset="0"/>
              </a:rPr>
              <a:t> dispozitivului</a:t>
            </a:r>
            <a:endParaRPr lang="ro-RO" dirty="0">
              <a:latin typeface="Arial" panose="020B0604020202020204" pitchFamily="34" charset="0"/>
              <a:cs typeface="Arial" panose="020B0604020202020204" pitchFamily="34" charset="0"/>
            </a:endParaRPr>
          </a:p>
        </p:txBody>
      </p:sp>
      <p:sp>
        <p:nvSpPr>
          <p:cNvPr id="27" name="Rectangle 26"/>
          <p:cNvSpPr/>
          <p:nvPr/>
        </p:nvSpPr>
        <p:spPr>
          <a:xfrm>
            <a:off x="4373369" y="7657182"/>
            <a:ext cx="2941831" cy="369332"/>
          </a:xfrm>
          <a:prstGeom prst="rect">
            <a:avLst/>
          </a:prstGeom>
        </p:spPr>
        <p:txBody>
          <a:bodyPr wrap="none">
            <a:spAutoFit/>
          </a:bodyPr>
          <a:lstStyle/>
          <a:p>
            <a:r>
              <a:rPr lang="ro-RO" u="sng" dirty="0">
                <a:solidFill>
                  <a:srgbClr val="1155CC"/>
                </a:solidFill>
                <a:latin typeface="Arial" panose="020B0604020202020204" pitchFamily="34" charset="0"/>
                <a:ea typeface="Arial" panose="020B0604020202020204" pitchFamily="34" charset="0"/>
                <a:hlinkClick r:id="rId5"/>
              </a:rPr>
              <a:t>https://playcode.io/718901/</a:t>
            </a:r>
            <a:endParaRPr lang="ro-RO" dirty="0"/>
          </a:p>
        </p:txBody>
      </p:sp>
      <p:sp>
        <p:nvSpPr>
          <p:cNvPr id="28" name="Rectangle 27"/>
          <p:cNvSpPr/>
          <p:nvPr/>
        </p:nvSpPr>
        <p:spPr>
          <a:xfrm>
            <a:off x="11010938" y="5173239"/>
            <a:ext cx="2941831" cy="369332"/>
          </a:xfrm>
          <a:prstGeom prst="rect">
            <a:avLst/>
          </a:prstGeom>
        </p:spPr>
        <p:txBody>
          <a:bodyPr wrap="none">
            <a:spAutoFit/>
          </a:bodyPr>
          <a:lstStyle/>
          <a:p>
            <a:r>
              <a:rPr lang="ro-RO" u="sng" dirty="0">
                <a:solidFill>
                  <a:srgbClr val="1155CC"/>
                </a:solidFill>
                <a:latin typeface="Arial" panose="020B0604020202020204" pitchFamily="34" charset="0"/>
                <a:ea typeface="Arial" panose="020B0604020202020204" pitchFamily="34" charset="0"/>
                <a:hlinkClick r:id="rId6"/>
              </a:rPr>
              <a:t>https://playcode.io/720656/</a:t>
            </a:r>
            <a:endParaRPr lang="ro-R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861538" y="541258"/>
            <a:ext cx="8405447" cy="1240155"/>
          </a:xfrm>
          <a:prstGeom prst="rect">
            <a:avLst/>
          </a:prstGeom>
          <a:noFill/>
          <a:ln/>
        </p:spPr>
        <p:txBody>
          <a:bodyPr wrap="square" lIns="0" tIns="0" rIns="0" bIns="0" rtlCol="0" anchor="t"/>
          <a:lstStyle/>
          <a:p>
            <a:pPr>
              <a:lnSpc>
                <a:spcPts val="4850"/>
              </a:lnSpc>
            </a:pPr>
            <a:r>
              <a:rPr lang="ro-RO" sz="3900" dirty="0" smtClean="0">
                <a:solidFill>
                  <a:srgbClr val="1D1D1B"/>
                </a:solidFill>
                <a:latin typeface="Arial" panose="020B0604020202020204" pitchFamily="34" charset="0"/>
                <a:cs typeface="Arial" panose="020B0604020202020204" pitchFamily="34" charset="0"/>
              </a:rPr>
              <a:t>Sistemul Grid: fundația layout-urilor moderne</a:t>
            </a:r>
            <a:endParaRPr lang="ro-RO" sz="3900" dirty="0">
              <a:solidFill>
                <a:srgbClr val="1D1D1B"/>
              </a:solidFill>
              <a:latin typeface="Arial" panose="020B0604020202020204" pitchFamily="34" charset="0"/>
              <a:cs typeface="Arial" panose="020B0604020202020204" pitchFamily="34" charset="0"/>
            </a:endParaRPr>
          </a:p>
        </p:txBody>
      </p:sp>
      <p:sp>
        <p:nvSpPr>
          <p:cNvPr id="4" name="Text 1"/>
          <p:cNvSpPr/>
          <p:nvPr/>
        </p:nvSpPr>
        <p:spPr>
          <a:xfrm>
            <a:off x="5861538" y="1946910"/>
            <a:ext cx="8253047" cy="993575"/>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Bibliotecile CSS populare (</a:t>
            </a:r>
            <a:r>
              <a:rPr lang="ro-RO" sz="2000" i="1" dirty="0" err="1" smtClean="0">
                <a:latin typeface="Arial" panose="020B0604020202020204" pitchFamily="34" charset="0"/>
                <a:ea typeface="Tomorrow" pitchFamily="34" charset="-122"/>
                <a:cs typeface="Arial" panose="020B0604020202020204" pitchFamily="34" charset="0"/>
              </a:rPr>
              <a:t>Bootstrap</a:t>
            </a:r>
            <a:r>
              <a:rPr lang="ro-RO" sz="2000"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Tailwind</a:t>
            </a:r>
            <a:r>
              <a:rPr lang="ro-RO" sz="2000" dirty="0" smtClean="0">
                <a:latin typeface="Arial" panose="020B0604020202020204" pitchFamily="34" charset="0"/>
                <a:ea typeface="Tomorrow" pitchFamily="34" charset="-122"/>
                <a:cs typeface="Arial" panose="020B0604020202020204" pitchFamily="34" charset="0"/>
              </a:rPr>
              <a:t>, </a:t>
            </a:r>
            <a:r>
              <a:rPr lang="ro-RO" sz="2000" i="1" dirty="0" smtClean="0">
                <a:latin typeface="Arial" panose="020B0604020202020204" pitchFamily="34" charset="0"/>
                <a:ea typeface="Tomorrow" pitchFamily="34" charset="-122"/>
                <a:cs typeface="Arial" panose="020B0604020202020204" pitchFamily="34" charset="0"/>
              </a:rPr>
              <a:t>Foundation</a:t>
            </a:r>
            <a:r>
              <a:rPr lang="ro-RO" sz="2000"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Bulma</a:t>
            </a:r>
            <a:r>
              <a:rPr lang="ro-RO" sz="2000" dirty="0" smtClean="0">
                <a:latin typeface="Arial" panose="020B0604020202020204" pitchFamily="34" charset="0"/>
                <a:ea typeface="Tomorrow" pitchFamily="34" charset="-122"/>
                <a:cs typeface="Arial" panose="020B0604020202020204" pitchFamily="34" charset="0"/>
              </a:rPr>
              <a:t>,</a:t>
            </a:r>
            <a:r>
              <a:rPr lang="ro-RO" sz="2000" i="1"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Skeleton</a:t>
            </a:r>
            <a:r>
              <a:rPr lang="ro-RO" sz="2000" dirty="0" smtClean="0">
                <a:latin typeface="Arial" panose="020B0604020202020204" pitchFamily="34" charset="0"/>
                <a:ea typeface="Tomorrow" pitchFamily="34" charset="-122"/>
                <a:cs typeface="Arial" panose="020B0604020202020204" pitchFamily="34" charset="0"/>
              </a:rPr>
              <a:t>) se bazează pe sisteme </a:t>
            </a:r>
            <a:r>
              <a:rPr lang="ro-RO" sz="2000" dirty="0" err="1" smtClean="0">
                <a:latin typeface="Arial" panose="020B0604020202020204" pitchFamily="34" charset="0"/>
                <a:ea typeface="Tomorrow" pitchFamily="34" charset="-122"/>
                <a:cs typeface="Arial" panose="020B0604020202020204" pitchFamily="34" charset="0"/>
              </a:rPr>
              <a:t>grid</a:t>
            </a:r>
            <a:r>
              <a:rPr lang="ro-RO" sz="2000" dirty="0" smtClean="0">
                <a:latin typeface="Arial" panose="020B0604020202020204" pitchFamily="34" charset="0"/>
                <a:ea typeface="Tomorrow" pitchFamily="34" charset="-122"/>
                <a:cs typeface="Arial" panose="020B0604020202020204" pitchFamily="34" charset="0"/>
              </a:rPr>
              <a:t> care împart viewport-</a:t>
            </a:r>
            <a:r>
              <a:rPr lang="ro-RO" sz="2000" dirty="0" err="1" smtClean="0">
                <a:latin typeface="Arial" panose="020B0604020202020204" pitchFamily="34" charset="0"/>
                <a:ea typeface="Tomorrow" pitchFamily="34" charset="-122"/>
                <a:cs typeface="Arial" panose="020B0604020202020204" pitchFamily="34" charset="0"/>
              </a:rPr>
              <a:t>ul</a:t>
            </a:r>
            <a:r>
              <a:rPr lang="ro-RO" sz="2000" dirty="0" smtClean="0">
                <a:latin typeface="Arial" panose="020B0604020202020204" pitchFamily="34" charset="0"/>
                <a:ea typeface="Tomorrow" pitchFamily="34" charset="-122"/>
                <a:cs typeface="Arial" panose="020B0604020202020204" pitchFamily="34" charset="0"/>
              </a:rPr>
              <a:t> în coloane și rânduri.</a:t>
            </a:r>
            <a:endParaRPr lang="ro-RO" sz="2000" dirty="0">
              <a:latin typeface="Arial" panose="020B0604020202020204" pitchFamily="34" charset="0"/>
              <a:cs typeface="Arial" panose="020B0604020202020204" pitchFamily="34" charset="0"/>
            </a:endParaRPr>
          </a:p>
        </p:txBody>
      </p:sp>
      <p:sp>
        <p:nvSpPr>
          <p:cNvPr id="5" name="Text 2"/>
          <p:cNvSpPr/>
          <p:nvPr/>
        </p:nvSpPr>
        <p:spPr>
          <a:xfrm>
            <a:off x="5861538" y="3177420"/>
            <a:ext cx="198358" cy="248007"/>
          </a:xfrm>
          <a:prstGeom prst="rect">
            <a:avLst/>
          </a:prstGeom>
          <a:noFill/>
          <a:ln/>
        </p:spPr>
        <p:txBody>
          <a:bodyPr wrap="none" lIns="0" tIns="0" rIns="0" bIns="0" rtlCol="0" anchor="t"/>
          <a:lstStyle/>
          <a:p>
            <a:pPr marL="0" indent="0" algn="l">
              <a:lnSpc>
                <a:spcPts val="2500"/>
              </a:lnSpc>
              <a:buNone/>
            </a:pPr>
            <a:r>
              <a:rPr lang="ro-RO" sz="2000" dirty="0" smtClean="0">
                <a:latin typeface="Arial" panose="020B0604020202020204" pitchFamily="34" charset="0"/>
                <a:ea typeface="Tomorrow Light" pitchFamily="34" charset="-122"/>
                <a:cs typeface="Arial" panose="020B0604020202020204" pitchFamily="34" charset="0"/>
              </a:rPr>
              <a:t>01</a:t>
            </a:r>
            <a:endParaRPr lang="ro-RO" sz="2000" dirty="0">
              <a:latin typeface="Arial" panose="020B0604020202020204" pitchFamily="34" charset="0"/>
              <a:cs typeface="Arial" panose="020B0604020202020204" pitchFamily="34" charset="0"/>
            </a:endParaRPr>
          </a:p>
        </p:txBody>
      </p:sp>
      <p:sp>
        <p:nvSpPr>
          <p:cNvPr id="6" name="Shape 3"/>
          <p:cNvSpPr/>
          <p:nvPr/>
        </p:nvSpPr>
        <p:spPr>
          <a:xfrm>
            <a:off x="5861538" y="3491745"/>
            <a:ext cx="3679031" cy="22860"/>
          </a:xfrm>
          <a:prstGeom prst="rect">
            <a:avLst/>
          </a:prstGeom>
          <a:solidFill>
            <a:srgbClr val="1D1D1B"/>
          </a:solidFill>
          <a:ln/>
        </p:spPr>
      </p:sp>
      <p:sp>
        <p:nvSpPr>
          <p:cNvPr id="7" name="Text 4"/>
          <p:cNvSpPr/>
          <p:nvPr/>
        </p:nvSpPr>
        <p:spPr>
          <a:xfrm>
            <a:off x="5861538" y="3636644"/>
            <a:ext cx="2712244"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Împărțirea în coloane</a:t>
            </a:r>
            <a:endParaRPr lang="ro-RO" sz="2000" b="1" dirty="0">
              <a:latin typeface="Arial" panose="020B0604020202020204" pitchFamily="34" charset="0"/>
              <a:cs typeface="Arial" panose="020B0604020202020204" pitchFamily="34" charset="0"/>
            </a:endParaRPr>
          </a:p>
        </p:txBody>
      </p:sp>
      <p:sp>
        <p:nvSpPr>
          <p:cNvPr id="8" name="Text 5"/>
          <p:cNvSpPr/>
          <p:nvPr/>
        </p:nvSpPr>
        <p:spPr>
          <a:xfrm>
            <a:off x="5861538" y="4065864"/>
            <a:ext cx="3985847" cy="635079"/>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Viewport-</a:t>
            </a:r>
            <a:r>
              <a:rPr lang="ro-RO" sz="2000" dirty="0" err="1" smtClean="0">
                <a:latin typeface="Arial" panose="020B0604020202020204" pitchFamily="34" charset="0"/>
                <a:ea typeface="Tomorrow" pitchFamily="34" charset="-122"/>
                <a:cs typeface="Arial" panose="020B0604020202020204" pitchFamily="34" charset="0"/>
              </a:rPr>
              <a:t>ul</a:t>
            </a:r>
            <a:r>
              <a:rPr lang="ro-RO" sz="2000" dirty="0" smtClean="0">
                <a:latin typeface="Arial" panose="020B0604020202020204" pitchFamily="34" charset="0"/>
                <a:ea typeface="Tomorrow" pitchFamily="34" charset="-122"/>
                <a:cs typeface="Arial" panose="020B0604020202020204" pitchFamily="34" charset="0"/>
              </a:rPr>
              <a:t> se împarte în 6, 12 sau mai multe coloane egale</a:t>
            </a:r>
            <a:endParaRPr lang="ro-RO" sz="2000" dirty="0">
              <a:latin typeface="Arial" panose="020B0604020202020204" pitchFamily="34" charset="0"/>
              <a:cs typeface="Arial" panose="020B0604020202020204" pitchFamily="34" charset="0"/>
            </a:endParaRPr>
          </a:p>
        </p:txBody>
      </p:sp>
      <p:sp>
        <p:nvSpPr>
          <p:cNvPr id="9" name="Text 6"/>
          <p:cNvSpPr/>
          <p:nvPr/>
        </p:nvSpPr>
        <p:spPr>
          <a:xfrm>
            <a:off x="10222523" y="3155350"/>
            <a:ext cx="198358" cy="248007"/>
          </a:xfrm>
          <a:prstGeom prst="rect">
            <a:avLst/>
          </a:prstGeom>
          <a:noFill/>
          <a:ln/>
        </p:spPr>
        <p:txBody>
          <a:bodyPr wrap="none" lIns="0" tIns="0" rIns="0" bIns="0" rtlCol="0" anchor="t"/>
          <a:lstStyle/>
          <a:p>
            <a:pPr marL="0" indent="0" algn="l">
              <a:lnSpc>
                <a:spcPts val="2500"/>
              </a:lnSpc>
              <a:buNone/>
            </a:pPr>
            <a:r>
              <a:rPr lang="ro-RO" sz="2000" dirty="0" smtClean="0">
                <a:latin typeface="Arial" panose="020B0604020202020204" pitchFamily="34" charset="0"/>
                <a:ea typeface="Tomorrow Light" pitchFamily="34" charset="-122"/>
                <a:cs typeface="Arial" panose="020B0604020202020204" pitchFamily="34" charset="0"/>
              </a:rPr>
              <a:t>02</a:t>
            </a:r>
            <a:endParaRPr lang="ro-RO" sz="2000" dirty="0">
              <a:latin typeface="Arial" panose="020B0604020202020204" pitchFamily="34" charset="0"/>
              <a:cs typeface="Arial" panose="020B0604020202020204" pitchFamily="34" charset="0"/>
            </a:endParaRPr>
          </a:p>
        </p:txBody>
      </p:sp>
      <p:sp>
        <p:nvSpPr>
          <p:cNvPr id="10" name="Shape 7"/>
          <p:cNvSpPr/>
          <p:nvPr/>
        </p:nvSpPr>
        <p:spPr>
          <a:xfrm>
            <a:off x="10222523" y="3469675"/>
            <a:ext cx="3679031" cy="22860"/>
          </a:xfrm>
          <a:prstGeom prst="rect">
            <a:avLst/>
          </a:prstGeom>
          <a:solidFill>
            <a:srgbClr val="1D1D1B"/>
          </a:solidFill>
          <a:ln/>
        </p:spPr>
      </p:sp>
      <p:sp>
        <p:nvSpPr>
          <p:cNvPr id="11" name="Text 8"/>
          <p:cNvSpPr/>
          <p:nvPr/>
        </p:nvSpPr>
        <p:spPr>
          <a:xfrm>
            <a:off x="10222523" y="3614574"/>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Clase pentru lățimi</a:t>
            </a:r>
            <a:endParaRPr lang="ro-RO" sz="2000" b="1" dirty="0">
              <a:latin typeface="Arial" panose="020B0604020202020204" pitchFamily="34" charset="0"/>
              <a:cs typeface="Arial" panose="020B0604020202020204" pitchFamily="34" charset="0"/>
            </a:endParaRPr>
          </a:p>
        </p:txBody>
      </p:sp>
      <p:sp>
        <p:nvSpPr>
          <p:cNvPr id="12" name="Text 9"/>
          <p:cNvSpPr/>
          <p:nvPr/>
        </p:nvSpPr>
        <p:spPr>
          <a:xfrm>
            <a:off x="10222523" y="4043794"/>
            <a:ext cx="3812445" cy="952619"/>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Fiecare lățime primește o clasă: .col-1 (16.66%), .col-2 (33.33%), până la .col-6 (100%)</a:t>
            </a:r>
            <a:endParaRPr lang="ro-RO" sz="2000" dirty="0">
              <a:latin typeface="Arial" panose="020B0604020202020204" pitchFamily="34" charset="0"/>
              <a:cs typeface="Arial" panose="020B0604020202020204" pitchFamily="34" charset="0"/>
            </a:endParaRPr>
          </a:p>
        </p:txBody>
      </p:sp>
      <p:sp>
        <p:nvSpPr>
          <p:cNvPr id="13" name="Text 10"/>
          <p:cNvSpPr/>
          <p:nvPr/>
        </p:nvSpPr>
        <p:spPr>
          <a:xfrm>
            <a:off x="5861538" y="5019555"/>
            <a:ext cx="198358" cy="248007"/>
          </a:xfrm>
          <a:prstGeom prst="rect">
            <a:avLst/>
          </a:prstGeom>
          <a:noFill/>
          <a:ln/>
        </p:spPr>
        <p:txBody>
          <a:bodyPr wrap="none" lIns="0" tIns="0" rIns="0" bIns="0" rtlCol="0" anchor="t"/>
          <a:lstStyle/>
          <a:p>
            <a:pPr marL="0" indent="0" algn="l">
              <a:lnSpc>
                <a:spcPts val="2500"/>
              </a:lnSpc>
              <a:buNone/>
            </a:pPr>
            <a:r>
              <a:rPr lang="ro-RO" sz="2000" dirty="0" smtClean="0">
                <a:latin typeface="Arial" panose="020B0604020202020204" pitchFamily="34" charset="0"/>
                <a:ea typeface="Tomorrow Light" pitchFamily="34" charset="-122"/>
                <a:cs typeface="Arial" panose="020B0604020202020204" pitchFamily="34" charset="0"/>
              </a:rPr>
              <a:t>03</a:t>
            </a:r>
            <a:endParaRPr lang="ro-RO" sz="2000" dirty="0">
              <a:latin typeface="Arial" panose="020B0604020202020204" pitchFamily="34" charset="0"/>
              <a:cs typeface="Arial" panose="020B0604020202020204" pitchFamily="34" charset="0"/>
            </a:endParaRPr>
          </a:p>
        </p:txBody>
      </p:sp>
      <p:sp>
        <p:nvSpPr>
          <p:cNvPr id="14" name="Shape 11"/>
          <p:cNvSpPr/>
          <p:nvPr/>
        </p:nvSpPr>
        <p:spPr>
          <a:xfrm>
            <a:off x="5861538" y="5333880"/>
            <a:ext cx="7556421" cy="22860"/>
          </a:xfrm>
          <a:prstGeom prst="rect">
            <a:avLst/>
          </a:prstGeom>
          <a:solidFill>
            <a:srgbClr val="1D1D1B"/>
          </a:solidFill>
          <a:ln/>
        </p:spPr>
      </p:sp>
      <p:sp>
        <p:nvSpPr>
          <p:cNvPr id="15" name="Text 12"/>
          <p:cNvSpPr/>
          <p:nvPr/>
        </p:nvSpPr>
        <p:spPr>
          <a:xfrm>
            <a:off x="5861538" y="5478779"/>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Combinare flexibilă</a:t>
            </a:r>
            <a:endParaRPr lang="ro-RO" sz="2000" b="1" dirty="0">
              <a:latin typeface="Arial" panose="020B0604020202020204" pitchFamily="34" charset="0"/>
              <a:cs typeface="Arial" panose="020B0604020202020204" pitchFamily="34" charset="0"/>
            </a:endParaRPr>
          </a:p>
        </p:txBody>
      </p:sp>
      <p:sp>
        <p:nvSpPr>
          <p:cNvPr id="16" name="Text 13"/>
          <p:cNvSpPr/>
          <p:nvPr/>
        </p:nvSpPr>
        <p:spPr>
          <a:xfrm>
            <a:off x="5861538" y="5908000"/>
            <a:ext cx="7556421" cy="635079"/>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Pe fiecare rând pot exista coloane cu lățimi diferite, cu condiția ca suma să fie 100%</a:t>
            </a:r>
            <a:endParaRPr lang="ro-RO" sz="20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7384" y="1023191"/>
            <a:ext cx="6488829" cy="3086008"/>
          </a:xfrm>
          <a:prstGeom prst="rect">
            <a:avLst/>
          </a:prstGeom>
        </p:spPr>
      </p:pic>
      <p:sp>
        <p:nvSpPr>
          <p:cNvPr id="7" name="Text 0"/>
          <p:cNvSpPr/>
          <p:nvPr/>
        </p:nvSpPr>
        <p:spPr>
          <a:xfrm>
            <a:off x="777385" y="398657"/>
            <a:ext cx="8483845" cy="499761"/>
          </a:xfrm>
          <a:prstGeom prst="rect">
            <a:avLst/>
          </a:prstGeom>
          <a:noFill/>
          <a:ln/>
        </p:spPr>
        <p:txBody>
          <a:bodyPr wrap="square" lIns="0" tIns="0" rIns="0" bIns="0" rtlCol="0" anchor="t"/>
          <a:lstStyle/>
          <a:p>
            <a:pPr>
              <a:lnSpc>
                <a:spcPts val="4850"/>
              </a:lnSpc>
            </a:pPr>
            <a:r>
              <a:rPr lang="ro-RO" sz="3900" dirty="0" smtClean="0">
                <a:solidFill>
                  <a:srgbClr val="1D1D1B"/>
                </a:solidFill>
                <a:latin typeface="Arial" panose="020B0604020202020204" pitchFamily="34" charset="0"/>
                <a:cs typeface="Arial" panose="020B0604020202020204" pitchFamily="34" charset="0"/>
              </a:rPr>
              <a:t>Implementarea sistemului Grid</a:t>
            </a:r>
            <a:endParaRPr lang="ro-RO" sz="3900" dirty="0">
              <a:solidFill>
                <a:srgbClr val="1D1D1B"/>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741385" y="4533979"/>
            <a:ext cx="6524828" cy="903090"/>
          </a:xfrm>
          <a:prstGeom prst="rect">
            <a:avLst/>
          </a:prstGeom>
        </p:spPr>
      </p:pic>
      <p:sp>
        <p:nvSpPr>
          <p:cNvPr id="9" name="Rectangle 8"/>
          <p:cNvSpPr/>
          <p:nvPr/>
        </p:nvSpPr>
        <p:spPr>
          <a:xfrm>
            <a:off x="2477758" y="4109199"/>
            <a:ext cx="2577950" cy="353943"/>
          </a:xfrm>
          <a:prstGeom prst="rect">
            <a:avLst/>
          </a:prstGeom>
        </p:spPr>
        <p:txBody>
          <a:bodyPr wrap="none">
            <a:spAutoFit/>
          </a:bodyPr>
          <a:lstStyle/>
          <a:p>
            <a:r>
              <a:rPr lang="ro-RO" sz="1700" i="1" dirty="0" smtClean="0">
                <a:solidFill>
                  <a:srgbClr val="000000"/>
                </a:solidFill>
                <a:latin typeface="Arial" panose="020B0604020202020204" pitchFamily="34" charset="0"/>
              </a:rPr>
              <a:t>Sistem </a:t>
            </a:r>
            <a:r>
              <a:rPr lang="ro-RO" sz="1700" i="1" dirty="0" err="1">
                <a:solidFill>
                  <a:srgbClr val="000000"/>
                </a:solidFill>
                <a:latin typeface="Arial" panose="020B0604020202020204" pitchFamily="34" charset="0"/>
              </a:rPr>
              <a:t>grid</a:t>
            </a:r>
            <a:r>
              <a:rPr lang="ro-RO" sz="1700" i="1" dirty="0">
                <a:solidFill>
                  <a:srgbClr val="000000"/>
                </a:solidFill>
                <a:latin typeface="Arial" panose="020B0604020202020204" pitchFamily="34" charset="0"/>
              </a:rPr>
              <a:t> cu 6 coloane</a:t>
            </a:r>
            <a:endParaRPr lang="ro-RO" sz="1700" dirty="0"/>
          </a:p>
        </p:txBody>
      </p:sp>
      <p:sp>
        <p:nvSpPr>
          <p:cNvPr id="10" name="Rectangle 9"/>
          <p:cNvSpPr/>
          <p:nvPr/>
        </p:nvSpPr>
        <p:spPr>
          <a:xfrm>
            <a:off x="902661" y="5447575"/>
            <a:ext cx="6202275" cy="353943"/>
          </a:xfrm>
          <a:prstGeom prst="rect">
            <a:avLst/>
          </a:prstGeom>
        </p:spPr>
        <p:txBody>
          <a:bodyPr wrap="none">
            <a:spAutoFit/>
          </a:bodyPr>
          <a:lstStyle/>
          <a:p>
            <a:r>
              <a:rPr lang="ro-RO" sz="1700" i="1" dirty="0">
                <a:solidFill>
                  <a:srgbClr val="000000"/>
                </a:solidFill>
                <a:latin typeface="Arial" panose="020B0604020202020204" pitchFamily="34" charset="0"/>
              </a:rPr>
              <a:t>Variantă de layout, cu 2 rânduri și trei coloane cu lățimi diferite</a:t>
            </a:r>
          </a:p>
        </p:txBody>
      </p:sp>
      <p:sp>
        <p:nvSpPr>
          <p:cNvPr id="11" name="Rectangle 10"/>
          <p:cNvSpPr/>
          <p:nvPr/>
        </p:nvSpPr>
        <p:spPr>
          <a:xfrm>
            <a:off x="8049986" y="1109779"/>
            <a:ext cx="6335486" cy="6740307"/>
          </a:xfrm>
          <a:prstGeom prst="rect">
            <a:avLst/>
          </a:prstGeom>
          <a:solidFill>
            <a:schemeClr val="bg1">
              <a:lumMod val="95000"/>
            </a:schemeClr>
          </a:solidFill>
        </p:spPr>
        <p:txBody>
          <a:bodyPr wrap="square">
            <a:spAutoFit/>
          </a:bodyPr>
          <a:lstStyle/>
          <a:p>
            <a:pPr algn="just"/>
            <a:r>
              <a:rPr lang="ro-RO" dirty="0">
                <a:solidFill>
                  <a:srgbClr val="000000"/>
                </a:solidFill>
                <a:latin typeface="Consolas" panose="020B0609020204030204" pitchFamily="49" charset="0"/>
              </a:rPr>
              <a:t>    * </a:t>
            </a:r>
            <a:r>
              <a:rPr lang="ro-RO" dirty="0" smtClean="0">
                <a:solidFill>
                  <a:srgbClr val="000000"/>
                </a:solidFill>
                <a:latin typeface="Consolas" panose="020B0609020204030204" pitchFamily="49" charset="0"/>
              </a:rPr>
              <a:t>{box-</a:t>
            </a:r>
            <a:r>
              <a:rPr lang="ro-RO" dirty="0" err="1" smtClean="0">
                <a:solidFill>
                  <a:srgbClr val="000000"/>
                </a:solidFill>
                <a:latin typeface="Consolas" panose="020B0609020204030204" pitchFamily="49" charset="0"/>
              </a:rPr>
              <a:t>sizing</a:t>
            </a:r>
            <a:r>
              <a:rPr lang="ro-RO" dirty="0">
                <a:solidFill>
                  <a:srgbClr val="000000"/>
                </a:solidFill>
                <a:latin typeface="Consolas" panose="020B0609020204030204" pitchFamily="49" charset="0"/>
              </a:rPr>
              <a:t>: border-box</a:t>
            </a:r>
            <a:r>
              <a:rPr lang="ro-RO" dirty="0" smtClean="0">
                <a:solidFill>
                  <a:srgbClr val="000000"/>
                </a:solidFill>
                <a:latin typeface="Consolas" panose="020B0609020204030204" pitchFamily="49" charset="0"/>
              </a:rPr>
              <a:t>;}</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a:t>
            </a:r>
            <a:r>
              <a:rPr lang="ro-RO" dirty="0" err="1">
                <a:solidFill>
                  <a:srgbClr val="000000"/>
                </a:solidFill>
                <a:latin typeface="Consolas" panose="020B0609020204030204" pitchFamily="49" charset="0"/>
              </a:rPr>
              <a:t>row</a:t>
            </a:r>
            <a:r>
              <a:rPr lang="ro-RO" dirty="0">
                <a:solidFill>
                  <a:srgbClr val="000000"/>
                </a:solidFill>
                <a:latin typeface="Consolas" panose="020B0609020204030204" pitchFamily="49" charset="0"/>
              </a:rPr>
              <a:t>::</a:t>
            </a:r>
            <a:r>
              <a:rPr lang="ro-RO" dirty="0" err="1">
                <a:solidFill>
                  <a:srgbClr val="000000"/>
                </a:solidFill>
                <a:latin typeface="Consolas" panose="020B0609020204030204" pitchFamily="49" charset="0"/>
              </a:rPr>
              <a:t>after</a:t>
            </a:r>
            <a:r>
              <a:rPr lang="ro-RO" dirty="0">
                <a:solidFill>
                  <a:srgbClr val="000000"/>
                </a:solidFill>
                <a:latin typeface="Consolas" panose="020B0609020204030204" pitchFamily="49" charset="0"/>
              </a:rPr>
              <a:t> {</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content: "";</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a:t>
            </a:r>
            <a:r>
              <a:rPr lang="ro-RO" dirty="0" err="1">
                <a:solidFill>
                  <a:srgbClr val="000000"/>
                </a:solidFill>
                <a:latin typeface="Consolas" panose="020B0609020204030204" pitchFamily="49" charset="0"/>
              </a:rPr>
              <a:t>clear</a:t>
            </a:r>
            <a:r>
              <a:rPr lang="ro-RO" dirty="0">
                <a:solidFill>
                  <a:srgbClr val="000000"/>
                </a:solidFill>
                <a:latin typeface="Consolas" panose="020B0609020204030204" pitchFamily="49" charset="0"/>
              </a:rPr>
              <a:t>: </a:t>
            </a:r>
            <a:r>
              <a:rPr lang="ro-RO" dirty="0" err="1">
                <a:solidFill>
                  <a:srgbClr val="000000"/>
                </a:solidFill>
                <a:latin typeface="Consolas" panose="020B0609020204030204" pitchFamily="49" charset="0"/>
              </a:rPr>
              <a:t>both</a:t>
            </a:r>
            <a:r>
              <a:rPr lang="ro-RO" dirty="0">
                <a:solidFill>
                  <a:srgbClr val="000000"/>
                </a:solidFill>
                <a:latin typeface="Consolas" panose="020B0609020204030204" pitchFamily="49" charset="0"/>
              </a:rPr>
              <a:t>;</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display: table;</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.col-1 {width: 16.66%;}</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.col-2 {width: 33.33%;}</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.col-3 {width: 50%;}</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.col-4 {width: 66.66%;}</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.col-5 {width: 83.33%;}</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.col-6 {width: 100%;}</a:t>
            </a:r>
            <a:endParaRPr lang="ro-RO" dirty="0">
              <a:latin typeface="Consolas" panose="020B0609020204030204" pitchFamily="49" charset="0"/>
            </a:endParaRPr>
          </a:p>
          <a:p>
            <a:pPr algn="just"/>
            <a:r>
              <a:rPr lang="ro-RO" dirty="0">
                <a:latin typeface="Consolas" panose="020B0609020204030204" pitchFamily="49" charset="0"/>
              </a:rPr>
              <a:t/>
            </a:r>
            <a:br>
              <a:rPr lang="ro-RO" dirty="0">
                <a:latin typeface="Consolas" panose="020B0609020204030204" pitchFamily="49" charset="0"/>
              </a:rPr>
            </a:br>
            <a:r>
              <a:rPr lang="ro-RO" dirty="0">
                <a:solidFill>
                  <a:srgbClr val="000000"/>
                </a:solidFill>
                <a:latin typeface="Consolas" panose="020B0609020204030204" pitchFamily="49" charset="0"/>
              </a:rPr>
              <a:t>    [class*="col-"] {</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a:t>
            </a:r>
            <a:r>
              <a:rPr lang="ro-RO" dirty="0" err="1">
                <a:solidFill>
                  <a:srgbClr val="000000"/>
                </a:solidFill>
                <a:latin typeface="Consolas" panose="020B0609020204030204" pitchFamily="49" charset="0"/>
              </a:rPr>
              <a:t>float</a:t>
            </a:r>
            <a:r>
              <a:rPr lang="ro-RO" dirty="0">
                <a:solidFill>
                  <a:srgbClr val="000000"/>
                </a:solidFill>
                <a:latin typeface="Consolas" panose="020B0609020204030204" pitchFamily="49" charset="0"/>
              </a:rPr>
              <a:t>: left;</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padding:10px;</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border: 1px solid </a:t>
            </a:r>
            <a:r>
              <a:rPr lang="ro-RO" dirty="0" err="1">
                <a:solidFill>
                  <a:srgbClr val="000000"/>
                </a:solidFill>
                <a:latin typeface="Consolas" panose="020B0609020204030204" pitchFamily="49" charset="0"/>
              </a:rPr>
              <a:t>blue</a:t>
            </a:r>
            <a:r>
              <a:rPr lang="ro-RO" dirty="0">
                <a:solidFill>
                  <a:srgbClr val="000000"/>
                </a:solidFill>
                <a:latin typeface="Consolas" panose="020B0609020204030204" pitchFamily="49" charset="0"/>
              </a:rPr>
              <a:t>;</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a:t>
            </a:r>
            <a:r>
              <a:rPr lang="ro-RO" dirty="0" smtClean="0">
                <a:solidFill>
                  <a:srgbClr val="000000"/>
                </a:solidFill>
                <a:latin typeface="Consolas" panose="020B0609020204030204" pitchFamily="49" charset="0"/>
              </a:rPr>
              <a:t>}</a:t>
            </a:r>
          </a:p>
          <a:p>
            <a:pPr algn="just"/>
            <a:r>
              <a:rPr lang="ro-RO" dirty="0">
                <a:latin typeface="Consolas" panose="020B0609020204030204" pitchFamily="49" charset="0"/>
              </a:rPr>
              <a:t> </a:t>
            </a:r>
            <a:r>
              <a:rPr lang="ro-RO" dirty="0" smtClean="0">
                <a:latin typeface="Consolas" panose="020B0609020204030204" pitchFamily="49" charset="0"/>
              </a:rPr>
              <a:t>   @</a:t>
            </a:r>
            <a:r>
              <a:rPr lang="ro-RO" dirty="0">
                <a:latin typeface="Consolas" panose="020B0609020204030204" pitchFamily="49" charset="0"/>
              </a:rPr>
              <a:t>media </a:t>
            </a:r>
            <a:r>
              <a:rPr lang="ro-RO" dirty="0" err="1">
                <a:latin typeface="Consolas" panose="020B0609020204030204" pitchFamily="49" charset="0"/>
              </a:rPr>
              <a:t>only</a:t>
            </a:r>
            <a:r>
              <a:rPr lang="ro-RO" dirty="0">
                <a:latin typeface="Consolas" panose="020B0609020204030204" pitchFamily="49" charset="0"/>
              </a:rPr>
              <a:t> </a:t>
            </a:r>
            <a:r>
              <a:rPr lang="ro-RO" dirty="0" err="1">
                <a:latin typeface="Consolas" panose="020B0609020204030204" pitchFamily="49" charset="0"/>
              </a:rPr>
              <a:t>screen</a:t>
            </a:r>
            <a:r>
              <a:rPr lang="ro-RO" dirty="0">
                <a:latin typeface="Consolas" panose="020B0609020204030204" pitchFamily="49" charset="0"/>
              </a:rPr>
              <a:t> </a:t>
            </a:r>
            <a:r>
              <a:rPr lang="ro-RO" dirty="0" err="1">
                <a:latin typeface="Consolas" panose="020B0609020204030204" pitchFamily="49" charset="0"/>
              </a:rPr>
              <a:t>and</a:t>
            </a:r>
            <a:r>
              <a:rPr lang="ro-RO" dirty="0">
                <a:latin typeface="Consolas" panose="020B0609020204030204" pitchFamily="49" charset="0"/>
              </a:rPr>
              <a:t> (</a:t>
            </a:r>
            <a:r>
              <a:rPr lang="ro-RO" dirty="0" err="1">
                <a:latin typeface="Consolas" panose="020B0609020204030204" pitchFamily="49" charset="0"/>
              </a:rPr>
              <a:t>max</a:t>
            </a:r>
            <a:r>
              <a:rPr lang="ro-RO" dirty="0">
                <a:latin typeface="Consolas" panose="020B0609020204030204" pitchFamily="49" charset="0"/>
              </a:rPr>
              <a:t>-width: 768px) {</a:t>
            </a:r>
          </a:p>
          <a:p>
            <a:pPr algn="just"/>
            <a:r>
              <a:rPr lang="ro-RO" dirty="0">
                <a:latin typeface="Consolas" panose="020B0609020204030204" pitchFamily="49" charset="0"/>
              </a:rPr>
              <a:t>	</a:t>
            </a:r>
            <a:r>
              <a:rPr lang="ro-RO" dirty="0" smtClean="0">
                <a:latin typeface="Consolas" panose="020B0609020204030204" pitchFamily="49" charset="0"/>
              </a:rPr>
              <a:t>/* </a:t>
            </a:r>
            <a:r>
              <a:rPr lang="ro-RO" dirty="0">
                <a:latin typeface="Consolas" panose="020B0609020204030204" pitchFamily="49" charset="0"/>
              </a:rPr>
              <a:t>pentru ecrane mici: */</a:t>
            </a:r>
          </a:p>
          <a:p>
            <a:pPr algn="just"/>
            <a:r>
              <a:rPr lang="ro-RO" dirty="0" smtClean="0">
                <a:latin typeface="Consolas" panose="020B0609020204030204" pitchFamily="49" charset="0"/>
              </a:rPr>
              <a:t>	[</a:t>
            </a:r>
            <a:r>
              <a:rPr lang="ro-RO" dirty="0">
                <a:latin typeface="Consolas" panose="020B0609020204030204" pitchFamily="49" charset="0"/>
              </a:rPr>
              <a:t>class*="col-"] {</a:t>
            </a:r>
          </a:p>
          <a:p>
            <a:pPr algn="just"/>
            <a:r>
              <a:rPr lang="ro-RO" dirty="0">
                <a:latin typeface="Consolas" panose="020B0609020204030204" pitchFamily="49" charset="0"/>
              </a:rPr>
              <a:t>	width: 100%;</a:t>
            </a:r>
          </a:p>
          <a:p>
            <a:pPr algn="just"/>
            <a:r>
              <a:rPr lang="ro-RO" dirty="0">
                <a:latin typeface="Consolas" panose="020B0609020204030204" pitchFamily="49" charset="0"/>
              </a:rPr>
              <a:t>	}</a:t>
            </a:r>
          </a:p>
          <a:p>
            <a:pPr algn="just"/>
            <a:r>
              <a:rPr lang="ro-RO" dirty="0">
                <a:latin typeface="Consolas" panose="020B0609020204030204" pitchFamily="49" charset="0"/>
              </a:rPr>
              <a:t> </a:t>
            </a:r>
            <a:r>
              <a:rPr lang="ro-RO" dirty="0" smtClean="0">
                <a:latin typeface="Consolas" panose="020B0609020204030204" pitchFamily="49" charset="0"/>
              </a:rPr>
              <a:t>    }</a:t>
            </a:r>
            <a:endParaRPr lang="ro-RO" dirty="0">
              <a:latin typeface="Consolas" panose="020B0609020204030204" pitchFamily="49" charset="0"/>
            </a:endParaRPr>
          </a:p>
        </p:txBody>
      </p:sp>
      <p:sp>
        <p:nvSpPr>
          <p:cNvPr id="12" name="Rectangle 11"/>
          <p:cNvSpPr/>
          <p:nvPr/>
        </p:nvSpPr>
        <p:spPr>
          <a:xfrm>
            <a:off x="741385" y="5828525"/>
            <a:ext cx="1736373" cy="400110"/>
          </a:xfrm>
          <a:prstGeom prst="rect">
            <a:avLst/>
          </a:prstGeom>
        </p:spPr>
        <p:txBody>
          <a:bodyPr wrap="none">
            <a:spAutoFit/>
          </a:bodyPr>
          <a:lstStyle/>
          <a:p>
            <a:r>
              <a:rPr lang="ro-RO" sz="2000" dirty="0">
                <a:solidFill>
                  <a:schemeClr val="accent1">
                    <a:lumMod val="75000"/>
                  </a:schemeClr>
                </a:solidFill>
                <a:latin typeface="Consolas" panose="020B0609020204030204" pitchFamily="49" charset="0"/>
              </a:rPr>
              <a:t>.</a:t>
            </a:r>
            <a:r>
              <a:rPr lang="ro-RO" sz="2000" dirty="0" err="1">
                <a:solidFill>
                  <a:schemeClr val="accent1">
                    <a:lumMod val="75000"/>
                  </a:schemeClr>
                </a:solidFill>
                <a:latin typeface="Consolas" panose="020B0609020204030204" pitchFamily="49" charset="0"/>
              </a:rPr>
              <a:t>row</a:t>
            </a:r>
            <a:r>
              <a:rPr lang="ro-RO" sz="2000" dirty="0">
                <a:solidFill>
                  <a:schemeClr val="accent1">
                    <a:lumMod val="75000"/>
                  </a:schemeClr>
                </a:solidFill>
                <a:latin typeface="Consolas" panose="020B0609020204030204" pitchFamily="49" charset="0"/>
              </a:rPr>
              <a:t>::</a:t>
            </a:r>
            <a:r>
              <a:rPr lang="ro-RO" sz="2000" dirty="0" err="1">
                <a:solidFill>
                  <a:schemeClr val="accent1">
                    <a:lumMod val="75000"/>
                  </a:schemeClr>
                </a:solidFill>
                <a:latin typeface="Consolas" panose="020B0609020204030204" pitchFamily="49" charset="0"/>
              </a:rPr>
              <a:t>after</a:t>
            </a:r>
            <a:endParaRPr lang="ro-RO" sz="2000" dirty="0">
              <a:solidFill>
                <a:schemeClr val="accent1">
                  <a:lumMod val="75000"/>
                </a:schemeClr>
              </a:solidFill>
            </a:endParaRPr>
          </a:p>
        </p:txBody>
      </p:sp>
      <p:sp>
        <p:nvSpPr>
          <p:cNvPr id="13" name="TextBox 12"/>
          <p:cNvSpPr txBox="1"/>
          <p:nvPr/>
        </p:nvSpPr>
        <p:spPr>
          <a:xfrm>
            <a:off x="777385" y="6239141"/>
            <a:ext cx="7125644" cy="923330"/>
          </a:xfrm>
          <a:prstGeom prst="rect">
            <a:avLst/>
          </a:prstGeom>
          <a:noFill/>
        </p:spPr>
        <p:txBody>
          <a:bodyPr wrap="square" rtlCol="0">
            <a:spAutoFit/>
          </a:bodyPr>
          <a:lstStyle/>
          <a:p>
            <a:r>
              <a:rPr lang="ro-RO" dirty="0" smtClean="0">
                <a:solidFill>
                  <a:schemeClr val="tx1">
                    <a:lumMod val="85000"/>
                    <a:lumOff val="15000"/>
                  </a:schemeClr>
                </a:solidFill>
                <a:latin typeface="Arial" panose="020B0604020202020204" pitchFamily="34" charset="0"/>
                <a:cs typeface="Arial" panose="020B0604020202020204" pitchFamily="34" charset="0"/>
              </a:rPr>
              <a:t>Construcția este un pseudo element care spune că clasa .</a:t>
            </a:r>
            <a:r>
              <a:rPr lang="ro-RO" dirty="0" err="1" smtClean="0">
                <a:solidFill>
                  <a:schemeClr val="tx1">
                    <a:lumMod val="85000"/>
                    <a:lumOff val="15000"/>
                  </a:schemeClr>
                </a:solidFill>
                <a:latin typeface="Arial" panose="020B0604020202020204" pitchFamily="34" charset="0"/>
                <a:cs typeface="Arial" panose="020B0604020202020204" pitchFamily="34" charset="0"/>
              </a:rPr>
              <a:t>row</a:t>
            </a:r>
            <a:r>
              <a:rPr lang="ro-RO" dirty="0" smtClean="0">
                <a:solidFill>
                  <a:schemeClr val="tx1">
                    <a:lumMod val="85000"/>
                    <a:lumOff val="15000"/>
                  </a:schemeClr>
                </a:solidFill>
                <a:latin typeface="Arial" panose="020B0604020202020204" pitchFamily="34" charset="0"/>
                <a:cs typeface="Arial" panose="020B0604020202020204" pitchFamily="34" charset="0"/>
              </a:rPr>
              <a:t> adaugă automat, după ea, un conținut </a:t>
            </a:r>
            <a:r>
              <a:rPr lang="ro-RO" i="1" dirty="0" smtClean="0">
                <a:solidFill>
                  <a:schemeClr val="tx1">
                    <a:lumMod val="85000"/>
                    <a:lumOff val="15000"/>
                  </a:schemeClr>
                </a:solidFill>
                <a:latin typeface="Arial" panose="020B0604020202020204" pitchFamily="34" charset="0"/>
                <a:cs typeface="Arial" panose="020B0604020202020204" pitchFamily="34" charset="0"/>
              </a:rPr>
              <a:t>null</a:t>
            </a:r>
            <a:r>
              <a:rPr lang="ro-RO" dirty="0" smtClean="0">
                <a:solidFill>
                  <a:schemeClr val="tx1">
                    <a:lumMod val="85000"/>
                    <a:lumOff val="15000"/>
                  </a:schemeClr>
                </a:solidFill>
                <a:latin typeface="Arial" panose="020B0604020202020204" pitchFamily="34" charset="0"/>
                <a:cs typeface="Arial" panose="020B0604020202020204" pitchFamily="34" charset="0"/>
              </a:rPr>
              <a:t>, că anulează proprietatea </a:t>
            </a:r>
            <a:r>
              <a:rPr lang="ro-RO" dirty="0" err="1" smtClean="0">
                <a:solidFill>
                  <a:schemeClr val="tx1">
                    <a:lumMod val="85000"/>
                    <a:lumOff val="15000"/>
                  </a:schemeClr>
                </a:solidFill>
                <a:latin typeface="Arial" panose="020B0604020202020204" pitchFamily="34" charset="0"/>
                <a:cs typeface="Arial" panose="020B0604020202020204" pitchFamily="34" charset="0"/>
              </a:rPr>
              <a:t>float:left</a:t>
            </a:r>
            <a:r>
              <a:rPr lang="ro-RO" dirty="0" smtClean="0">
                <a:solidFill>
                  <a:schemeClr val="tx1">
                    <a:lumMod val="85000"/>
                    <a:lumOff val="15000"/>
                  </a:schemeClr>
                </a:solidFill>
                <a:latin typeface="Arial" panose="020B0604020202020204" pitchFamily="34" charset="0"/>
                <a:cs typeface="Arial" panose="020B0604020202020204" pitchFamily="34" charset="0"/>
              </a:rPr>
              <a:t> a coloanelor și că proprietatea display ia valoarea </a:t>
            </a:r>
            <a:r>
              <a:rPr lang="ro-RO" i="1" dirty="0" smtClean="0">
                <a:solidFill>
                  <a:schemeClr val="tx1">
                    <a:lumMod val="85000"/>
                    <a:lumOff val="15000"/>
                  </a:schemeClr>
                </a:solidFill>
                <a:latin typeface="Arial" panose="020B0604020202020204" pitchFamily="34" charset="0"/>
                <a:cs typeface="Arial" panose="020B0604020202020204" pitchFamily="34" charset="0"/>
              </a:rPr>
              <a:t>table</a:t>
            </a:r>
            <a:endParaRPr lang="ro-RO" i="1"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3908" y="655558"/>
            <a:ext cx="7939683" cy="620078"/>
          </a:xfrm>
          <a:prstGeom prst="rect">
            <a:avLst/>
          </a:prstGeom>
          <a:noFill/>
          <a:ln/>
        </p:spPr>
        <p:txBody>
          <a:bodyPr wrap="square" lIns="0" tIns="0" rIns="0" bIns="0" rtlCol="0" anchor="t"/>
          <a:lstStyle/>
          <a:p>
            <a:pPr>
              <a:lnSpc>
                <a:spcPts val="4850"/>
              </a:lnSpc>
            </a:pPr>
            <a:r>
              <a:rPr lang="ro-RO" sz="3900" dirty="0" smtClean="0">
                <a:solidFill>
                  <a:srgbClr val="1D1D1B"/>
                </a:solidFill>
                <a:latin typeface="Arial" panose="020B0604020202020204" pitchFamily="34" charset="0"/>
                <a:cs typeface="Arial" panose="020B0604020202020204" pitchFamily="34" charset="0"/>
              </a:rPr>
              <a:t>Implementarea Sistemului Grid</a:t>
            </a:r>
            <a:endParaRPr lang="ro-RO" sz="3900" dirty="0">
              <a:solidFill>
                <a:srgbClr val="1D1D1B"/>
              </a:solidFill>
              <a:latin typeface="Arial" panose="020B0604020202020204" pitchFamily="34" charset="0"/>
              <a:cs typeface="Arial" panose="020B0604020202020204" pitchFamily="34" charset="0"/>
            </a:endParaRPr>
          </a:p>
        </p:txBody>
      </p:sp>
      <p:sp>
        <p:nvSpPr>
          <p:cNvPr id="3" name="Text 1"/>
          <p:cNvSpPr/>
          <p:nvPr/>
        </p:nvSpPr>
        <p:spPr>
          <a:xfrm>
            <a:off x="793790" y="1368504"/>
            <a:ext cx="4950518" cy="357348"/>
          </a:xfrm>
          <a:prstGeom prst="rect">
            <a:avLst/>
          </a:prstGeom>
          <a:noFill/>
          <a:ln/>
        </p:spPr>
        <p:txBody>
          <a:bodyPr wrap="none" lIns="0" tIns="0" rIns="0" bIns="0" rtlCol="0" anchor="t"/>
          <a:lstStyle/>
          <a:p>
            <a:pPr marL="0" indent="0" algn="l">
              <a:lnSpc>
                <a:spcPts val="2400"/>
              </a:lnSpc>
              <a:buNone/>
            </a:pPr>
            <a:r>
              <a:rPr lang="ro-RO" sz="2000" b="1" dirty="0" smtClean="0">
                <a:solidFill>
                  <a:srgbClr val="1D1D1B"/>
                </a:solidFill>
                <a:latin typeface="Arial" panose="020B0604020202020204" pitchFamily="34" charset="0"/>
                <a:ea typeface="Tomorrow Semi Bold" pitchFamily="34" charset="-122"/>
                <a:cs typeface="Arial" panose="020B0604020202020204" pitchFamily="34" charset="0"/>
              </a:rPr>
              <a:t>Structura de bază a documentului HTML</a:t>
            </a:r>
            <a:endParaRPr lang="ro-RO" sz="2000" b="1" dirty="0">
              <a:latin typeface="Arial" panose="020B0604020202020204" pitchFamily="34" charset="0"/>
              <a:cs typeface="Arial" panose="020B0604020202020204" pitchFamily="34" charset="0"/>
            </a:endParaRPr>
          </a:p>
        </p:txBody>
      </p:sp>
      <p:sp>
        <p:nvSpPr>
          <p:cNvPr id="5" name="Shape 3"/>
          <p:cNvSpPr/>
          <p:nvPr/>
        </p:nvSpPr>
        <p:spPr>
          <a:xfrm>
            <a:off x="793790" y="1846549"/>
            <a:ext cx="8934523" cy="5402993"/>
          </a:xfrm>
          <a:prstGeom prst="roundRect">
            <a:avLst>
              <a:gd name="adj" fmla="val 673"/>
            </a:avLst>
          </a:prstGeom>
          <a:solidFill>
            <a:srgbClr val="EFEFEF"/>
          </a:solidFill>
          <a:ln/>
        </p:spPr>
      </p:sp>
      <p:sp>
        <p:nvSpPr>
          <p:cNvPr id="6" name="Text 4"/>
          <p:cNvSpPr/>
          <p:nvPr/>
        </p:nvSpPr>
        <p:spPr>
          <a:xfrm>
            <a:off x="982264" y="1995377"/>
            <a:ext cx="8746049" cy="5148657"/>
          </a:xfrm>
          <a:prstGeom prst="rect">
            <a:avLst/>
          </a:prstGeom>
          <a:noFill/>
          <a:ln/>
        </p:spPr>
        <p:txBody>
          <a:bodyPr wrap="square" lIns="0" tIns="0" rIns="0" bIns="0" rtlCol="0" anchor="t"/>
          <a:lstStyle/>
          <a:p>
            <a:r>
              <a:rPr lang="ro-RO" dirty="0">
                <a:latin typeface="Consolas" panose="020B0609020204030204" pitchFamily="49" charset="0"/>
              </a:rPr>
              <a:t>  &lt;div class="container"&gt;</a:t>
            </a:r>
          </a:p>
          <a:p>
            <a:r>
              <a:rPr lang="ro-RO" dirty="0">
                <a:latin typeface="Consolas" panose="020B0609020204030204" pitchFamily="49" charset="0"/>
              </a:rPr>
              <a:t>    &lt;div class="</a:t>
            </a:r>
            <a:r>
              <a:rPr lang="ro-RO" dirty="0" err="1">
                <a:latin typeface="Consolas" panose="020B0609020204030204" pitchFamily="49" charset="0"/>
              </a:rPr>
              <a:t>row</a:t>
            </a:r>
            <a:r>
              <a:rPr lang="ro-RO" dirty="0">
                <a:latin typeface="Consolas" panose="020B0609020204030204" pitchFamily="49" charset="0"/>
              </a:rPr>
              <a:t>"&gt;</a:t>
            </a:r>
          </a:p>
          <a:p>
            <a:r>
              <a:rPr lang="ro-RO" dirty="0">
                <a:latin typeface="Consolas" panose="020B0609020204030204" pitchFamily="49" charset="0"/>
              </a:rPr>
              <a:t>      &lt;div class="col-6 header centrat"&gt;Header&lt;/div&gt;</a:t>
            </a:r>
          </a:p>
          <a:p>
            <a:r>
              <a:rPr lang="ro-RO" dirty="0">
                <a:latin typeface="Consolas" panose="020B0609020204030204" pitchFamily="49" charset="0"/>
              </a:rPr>
              <a:t>    &lt;/div&gt;</a:t>
            </a:r>
          </a:p>
          <a:p>
            <a:r>
              <a:rPr lang="ro-RO" dirty="0">
                <a:latin typeface="Consolas" panose="020B0609020204030204" pitchFamily="49" charset="0"/>
              </a:rPr>
              <a:t>    &lt;div class="</a:t>
            </a:r>
            <a:r>
              <a:rPr lang="ro-RO" dirty="0" err="1">
                <a:latin typeface="Consolas" panose="020B0609020204030204" pitchFamily="49" charset="0"/>
              </a:rPr>
              <a:t>row</a:t>
            </a:r>
            <a:r>
              <a:rPr lang="ro-RO" dirty="0">
                <a:latin typeface="Consolas" panose="020B0609020204030204" pitchFamily="49" charset="0"/>
              </a:rPr>
              <a:t>"&gt;</a:t>
            </a:r>
          </a:p>
          <a:p>
            <a:r>
              <a:rPr lang="ro-RO" dirty="0">
                <a:latin typeface="Consolas" panose="020B0609020204030204" pitchFamily="49" charset="0"/>
              </a:rPr>
              <a:t>      &lt;div class="col-1 </a:t>
            </a:r>
            <a:r>
              <a:rPr lang="ro-RO" dirty="0" err="1">
                <a:latin typeface="Consolas" panose="020B0609020204030204" pitchFamily="49" charset="0"/>
              </a:rPr>
              <a:t>sidebar</a:t>
            </a:r>
            <a:r>
              <a:rPr lang="ro-RO" dirty="0">
                <a:latin typeface="Consolas" panose="020B0609020204030204" pitchFamily="49" charset="0"/>
              </a:rPr>
              <a:t>"&gt;</a:t>
            </a:r>
          </a:p>
          <a:p>
            <a:r>
              <a:rPr lang="ro-RO" dirty="0">
                <a:latin typeface="Consolas" panose="020B0609020204030204" pitchFamily="49" charset="0"/>
              </a:rPr>
              <a:t>        &lt;h4&gt;</a:t>
            </a:r>
            <a:r>
              <a:rPr lang="ro-RO" dirty="0" err="1">
                <a:latin typeface="Consolas" panose="020B0609020204030204" pitchFamily="49" charset="0"/>
              </a:rPr>
              <a:t>Sidebar</a:t>
            </a:r>
            <a:r>
              <a:rPr lang="ro-RO" dirty="0">
                <a:latin typeface="Consolas" panose="020B0609020204030204" pitchFamily="49" charset="0"/>
              </a:rPr>
              <a:t>-L&lt;/h4&gt;</a:t>
            </a:r>
          </a:p>
          <a:p>
            <a:r>
              <a:rPr lang="ro-RO" dirty="0">
                <a:latin typeface="Consolas" panose="020B0609020204030204" pitchFamily="49" charset="0"/>
              </a:rPr>
              <a:t>        </a:t>
            </a:r>
            <a:r>
              <a:rPr lang="ro-RO" dirty="0" smtClean="0">
                <a:latin typeface="Consolas" panose="020B0609020204030204" pitchFamily="49" charset="0"/>
              </a:rPr>
              <a:t>  &lt;p&gt;Con</a:t>
            </a:r>
            <a:r>
              <a:rPr lang="ro-RO" dirty="0">
                <a:latin typeface="Consolas" panose="020B0609020204030204" pitchFamily="49" charset="0"/>
              </a:rPr>
              <a:t>ț</a:t>
            </a:r>
            <a:r>
              <a:rPr lang="en-US" dirty="0" err="1" smtClean="0">
                <a:latin typeface="Consolas" panose="020B0609020204030204" pitchFamily="49" charset="0"/>
              </a:rPr>
              <a:t>inut</a:t>
            </a:r>
            <a:r>
              <a:rPr lang="en-US" dirty="0" smtClean="0">
                <a:latin typeface="Consolas" panose="020B0609020204030204" pitchFamily="49" charset="0"/>
              </a:rPr>
              <a:t> bar</a:t>
            </a:r>
            <a:r>
              <a:rPr lang="ro-RO" dirty="0" smtClean="0">
                <a:latin typeface="Consolas" panose="020B0609020204030204" pitchFamily="49" charset="0"/>
              </a:rPr>
              <a:t>ă laterală stânga&lt;/</a:t>
            </a:r>
            <a:r>
              <a:rPr lang="ro-RO" dirty="0">
                <a:latin typeface="Consolas" panose="020B0609020204030204" pitchFamily="49" charset="0"/>
              </a:rPr>
              <a:t>p&gt;</a:t>
            </a:r>
          </a:p>
          <a:p>
            <a:r>
              <a:rPr lang="ro-RO" dirty="0">
                <a:latin typeface="Consolas" panose="020B0609020204030204" pitchFamily="49" charset="0"/>
              </a:rPr>
              <a:t>      &lt;/div</a:t>
            </a:r>
            <a:r>
              <a:rPr lang="ro-RO" dirty="0" smtClean="0">
                <a:latin typeface="Consolas" panose="020B0609020204030204" pitchFamily="49" charset="0"/>
              </a:rPr>
              <a:t>&gt; </a:t>
            </a:r>
            <a:r>
              <a:rPr lang="en-US" dirty="0" smtClean="0">
                <a:latin typeface="Consolas" panose="020B0609020204030204" pitchFamily="49" charset="0"/>
              </a:rPr>
              <a:t>&lt;</a:t>
            </a:r>
            <a:r>
              <a:rPr lang="ro-RO" dirty="0" smtClean="0">
                <a:latin typeface="Consolas" panose="020B0609020204030204" pitchFamily="49" charset="0"/>
              </a:rPr>
              <a:t>!</a:t>
            </a:r>
            <a:r>
              <a:rPr lang="en-US" dirty="0" smtClean="0">
                <a:latin typeface="Consolas" panose="020B0609020204030204" pitchFamily="49" charset="0"/>
              </a:rPr>
              <a:t>-- end col-1 --&gt;</a:t>
            </a:r>
            <a:endParaRPr lang="ro-RO" dirty="0">
              <a:latin typeface="Consolas" panose="020B0609020204030204" pitchFamily="49" charset="0"/>
            </a:endParaRPr>
          </a:p>
          <a:p>
            <a:r>
              <a:rPr lang="ro-RO" dirty="0">
                <a:latin typeface="Consolas" panose="020B0609020204030204" pitchFamily="49" charset="0"/>
              </a:rPr>
              <a:t>      &lt;div class="col-4</a:t>
            </a:r>
            <a:r>
              <a:rPr lang="ro-RO" dirty="0" smtClean="0">
                <a:latin typeface="Consolas" panose="020B0609020204030204" pitchFamily="49" charset="0"/>
              </a:rPr>
              <a:t>"&gt;</a:t>
            </a:r>
            <a:r>
              <a:rPr lang="en-US" dirty="0" smtClean="0">
                <a:latin typeface="Consolas" panose="020B0609020204030204" pitchFamily="49" charset="0"/>
              </a:rPr>
              <a:t>&lt;h1&gt;</a:t>
            </a:r>
            <a:r>
              <a:rPr lang="en-US" dirty="0" err="1" smtClean="0">
                <a:latin typeface="Consolas" panose="020B0609020204030204" pitchFamily="49" charset="0"/>
              </a:rPr>
              <a:t>Titlu</a:t>
            </a:r>
            <a:r>
              <a:rPr lang="en-US" dirty="0" smtClean="0">
                <a:latin typeface="Consolas" panose="020B0609020204030204" pitchFamily="49" charset="0"/>
              </a:rPr>
              <a:t>&lt;/h1&gt;Con</a:t>
            </a:r>
            <a:r>
              <a:rPr lang="ro-RO" dirty="0">
                <a:latin typeface="Consolas" panose="020B0609020204030204" pitchFamily="49" charset="0"/>
              </a:rPr>
              <a:t>ținut </a:t>
            </a:r>
            <a:r>
              <a:rPr lang="ro-RO" dirty="0" smtClean="0">
                <a:latin typeface="Consolas" panose="020B0609020204030204" pitchFamily="49" charset="0"/>
              </a:rPr>
              <a:t>principal</a:t>
            </a:r>
            <a:r>
              <a:rPr lang="en-US" dirty="0" smtClean="0">
                <a:latin typeface="Consolas" panose="020B0609020204030204" pitchFamily="49" charset="0"/>
              </a:rPr>
              <a:t> </a:t>
            </a:r>
            <a:r>
              <a:rPr lang="ro-RO" dirty="0">
                <a:latin typeface="Consolas" panose="020B0609020204030204" pitchFamily="49" charset="0"/>
              </a:rPr>
              <a:t>&lt;/div&gt;</a:t>
            </a:r>
          </a:p>
          <a:p>
            <a:r>
              <a:rPr lang="ro-RO" dirty="0">
                <a:latin typeface="Consolas" panose="020B0609020204030204" pitchFamily="49" charset="0"/>
              </a:rPr>
              <a:t>      </a:t>
            </a:r>
            <a:r>
              <a:rPr lang="en-US" dirty="0" smtClean="0">
                <a:latin typeface="Consolas" panose="020B0609020204030204" pitchFamily="49" charset="0"/>
              </a:rPr>
              <a:t>&lt;div class="col-1 sidebar&gt;Con</a:t>
            </a:r>
            <a:r>
              <a:rPr lang="ro-RO" dirty="0" smtClean="0">
                <a:latin typeface="Consolas" panose="020B0609020204030204" pitchFamily="49" charset="0"/>
              </a:rPr>
              <a:t>ținut bară laterală dreapta</a:t>
            </a:r>
            <a:r>
              <a:rPr lang="en-US" dirty="0" smtClean="0">
                <a:latin typeface="Consolas" panose="020B0609020204030204" pitchFamily="49" charset="0"/>
              </a:rPr>
              <a:t> </a:t>
            </a:r>
            <a:r>
              <a:rPr lang="ro-RO" dirty="0" smtClean="0">
                <a:latin typeface="Consolas" panose="020B0609020204030204" pitchFamily="49" charset="0"/>
              </a:rPr>
              <a:t>&lt;/</a:t>
            </a:r>
            <a:r>
              <a:rPr lang="ro-RO" dirty="0">
                <a:latin typeface="Consolas" panose="020B0609020204030204" pitchFamily="49" charset="0"/>
              </a:rPr>
              <a:t>div&gt;</a:t>
            </a:r>
          </a:p>
          <a:p>
            <a:r>
              <a:rPr lang="ro-RO" dirty="0">
                <a:latin typeface="Consolas" panose="020B0609020204030204" pitchFamily="49" charset="0"/>
              </a:rPr>
              <a:t>    &lt;/div</a:t>
            </a:r>
            <a:r>
              <a:rPr lang="ro-RO" dirty="0" smtClean="0">
                <a:latin typeface="Consolas" panose="020B0609020204030204" pitchFamily="49" charset="0"/>
              </a:rPr>
              <a:t>&gt; </a:t>
            </a:r>
            <a:r>
              <a:rPr lang="en-US" dirty="0" smtClean="0">
                <a:latin typeface="Consolas" panose="020B0609020204030204" pitchFamily="49" charset="0"/>
              </a:rPr>
              <a:t>&lt; !-- end row  --&gt;</a:t>
            </a:r>
            <a:endParaRPr lang="ro-RO" dirty="0">
              <a:latin typeface="Consolas" panose="020B0609020204030204" pitchFamily="49" charset="0"/>
            </a:endParaRPr>
          </a:p>
          <a:p>
            <a:r>
              <a:rPr lang="ro-RO" dirty="0">
                <a:latin typeface="Consolas" panose="020B0609020204030204" pitchFamily="49" charset="0"/>
              </a:rPr>
              <a:t>    </a:t>
            </a:r>
            <a:r>
              <a:rPr lang="ro-RO" dirty="0" smtClean="0">
                <a:latin typeface="Consolas" panose="020B0609020204030204" pitchFamily="49" charset="0"/>
              </a:rPr>
              <a:t>&lt;</a:t>
            </a:r>
            <a:r>
              <a:rPr lang="ro-RO" dirty="0">
                <a:latin typeface="Consolas" panose="020B0609020204030204" pitchFamily="49" charset="0"/>
              </a:rPr>
              <a:t>div class="</a:t>
            </a:r>
            <a:r>
              <a:rPr lang="ro-RO" dirty="0" err="1">
                <a:latin typeface="Consolas" panose="020B0609020204030204" pitchFamily="49" charset="0"/>
              </a:rPr>
              <a:t>row</a:t>
            </a:r>
            <a:r>
              <a:rPr lang="ro-RO" dirty="0">
                <a:latin typeface="Consolas" panose="020B0609020204030204" pitchFamily="49" charset="0"/>
              </a:rPr>
              <a:t>"&gt;</a:t>
            </a:r>
          </a:p>
          <a:p>
            <a:r>
              <a:rPr lang="ro-RO" dirty="0">
                <a:latin typeface="Consolas" panose="020B0609020204030204" pitchFamily="49" charset="0"/>
              </a:rPr>
              <a:t>      &lt;div class="col-2 </a:t>
            </a:r>
            <a:r>
              <a:rPr lang="ro-RO" dirty="0" err="1">
                <a:latin typeface="Consolas" panose="020B0609020204030204" pitchFamily="49" charset="0"/>
              </a:rPr>
              <a:t>footer</a:t>
            </a:r>
            <a:r>
              <a:rPr lang="ro-RO" dirty="0" smtClean="0">
                <a:latin typeface="Consolas" panose="020B0609020204030204" pitchFamily="49" charset="0"/>
              </a:rPr>
              <a:t>"&gt; </a:t>
            </a:r>
            <a:r>
              <a:rPr lang="en-US" dirty="0" smtClean="0">
                <a:latin typeface="Consolas" panose="020B0609020204030204" pitchFamily="49" charset="0"/>
              </a:rPr>
              <a:t>con</a:t>
            </a:r>
            <a:r>
              <a:rPr lang="ro-RO" dirty="0" smtClean="0">
                <a:latin typeface="Consolas" panose="020B0609020204030204" pitchFamily="49" charset="0"/>
              </a:rPr>
              <a:t>ținut subsol-stânga&lt;/</a:t>
            </a:r>
            <a:r>
              <a:rPr lang="ro-RO" dirty="0">
                <a:latin typeface="Consolas" panose="020B0609020204030204" pitchFamily="49" charset="0"/>
              </a:rPr>
              <a:t>div&gt;</a:t>
            </a:r>
          </a:p>
          <a:p>
            <a:r>
              <a:rPr lang="ro-RO" dirty="0">
                <a:latin typeface="Consolas" panose="020B0609020204030204" pitchFamily="49" charset="0"/>
              </a:rPr>
              <a:t>      &lt;div class="col-2 </a:t>
            </a:r>
            <a:r>
              <a:rPr lang="ro-RO" dirty="0" err="1">
                <a:latin typeface="Consolas" panose="020B0609020204030204" pitchFamily="49" charset="0"/>
              </a:rPr>
              <a:t>footer</a:t>
            </a:r>
            <a:r>
              <a:rPr lang="ro-RO" dirty="0" smtClean="0">
                <a:latin typeface="Consolas" panose="020B0609020204030204" pitchFamily="49" charset="0"/>
              </a:rPr>
              <a:t>"&gt;</a:t>
            </a:r>
            <a:r>
              <a:rPr lang="en-US" dirty="0">
                <a:latin typeface="Consolas" panose="020B0609020204030204" pitchFamily="49" charset="0"/>
              </a:rPr>
              <a:t> con</a:t>
            </a:r>
            <a:r>
              <a:rPr lang="ro-RO" dirty="0">
                <a:latin typeface="Consolas" panose="020B0609020204030204" pitchFamily="49" charset="0"/>
              </a:rPr>
              <a:t>ținut </a:t>
            </a:r>
            <a:r>
              <a:rPr lang="ro-RO" dirty="0" smtClean="0">
                <a:latin typeface="Consolas" panose="020B0609020204030204" pitchFamily="49" charset="0"/>
              </a:rPr>
              <a:t>subsol-centru&lt;/</a:t>
            </a:r>
            <a:r>
              <a:rPr lang="ro-RO" dirty="0">
                <a:latin typeface="Consolas" panose="020B0609020204030204" pitchFamily="49" charset="0"/>
              </a:rPr>
              <a:t>div&gt;</a:t>
            </a:r>
          </a:p>
          <a:p>
            <a:r>
              <a:rPr lang="ro-RO" dirty="0">
                <a:latin typeface="Consolas" panose="020B0609020204030204" pitchFamily="49" charset="0"/>
              </a:rPr>
              <a:t>      &lt;div class="col-2 </a:t>
            </a:r>
            <a:r>
              <a:rPr lang="ro-RO" dirty="0" err="1">
                <a:latin typeface="Consolas" panose="020B0609020204030204" pitchFamily="49" charset="0"/>
              </a:rPr>
              <a:t>footer</a:t>
            </a:r>
            <a:r>
              <a:rPr lang="ro-RO" dirty="0" smtClean="0">
                <a:latin typeface="Consolas" panose="020B0609020204030204" pitchFamily="49" charset="0"/>
              </a:rPr>
              <a:t>"&gt; </a:t>
            </a:r>
            <a:r>
              <a:rPr lang="en-US" dirty="0">
                <a:latin typeface="Consolas" panose="020B0609020204030204" pitchFamily="49" charset="0"/>
              </a:rPr>
              <a:t>con</a:t>
            </a:r>
            <a:r>
              <a:rPr lang="ro-RO" dirty="0">
                <a:latin typeface="Consolas" panose="020B0609020204030204" pitchFamily="49" charset="0"/>
              </a:rPr>
              <a:t>ținut </a:t>
            </a:r>
            <a:r>
              <a:rPr lang="ro-RO" dirty="0" smtClean="0">
                <a:latin typeface="Consolas" panose="020B0609020204030204" pitchFamily="49" charset="0"/>
              </a:rPr>
              <a:t>subsol-dreapta&lt;/</a:t>
            </a:r>
            <a:r>
              <a:rPr lang="ro-RO" dirty="0">
                <a:latin typeface="Consolas" panose="020B0609020204030204" pitchFamily="49" charset="0"/>
              </a:rPr>
              <a:t>div&gt;</a:t>
            </a:r>
          </a:p>
          <a:p>
            <a:r>
              <a:rPr lang="ro-RO" dirty="0">
                <a:latin typeface="Consolas" panose="020B0609020204030204" pitchFamily="49" charset="0"/>
              </a:rPr>
              <a:t>    &lt;/div&gt; </a:t>
            </a:r>
          </a:p>
          <a:p>
            <a:r>
              <a:rPr lang="ro-RO" dirty="0">
                <a:latin typeface="Consolas" panose="020B0609020204030204" pitchFamily="49" charset="0"/>
              </a:rPr>
              <a:t>  </a:t>
            </a:r>
            <a:r>
              <a:rPr lang="ro-RO" dirty="0" smtClean="0">
                <a:latin typeface="Consolas" panose="020B0609020204030204" pitchFamily="49" charset="0"/>
              </a:rPr>
              <a:t>&lt;/</a:t>
            </a:r>
            <a:r>
              <a:rPr lang="ro-RO" dirty="0">
                <a:latin typeface="Consolas" panose="020B0609020204030204" pitchFamily="49" charset="0"/>
              </a:rPr>
              <a:t>div</a:t>
            </a:r>
            <a:r>
              <a:rPr lang="ro-RO" dirty="0" smtClean="0">
                <a:latin typeface="Consolas" panose="020B0609020204030204" pitchFamily="49" charset="0"/>
              </a:rPr>
              <a:t>&gt; </a:t>
            </a:r>
            <a:r>
              <a:rPr lang="en-US" dirty="0">
                <a:latin typeface="Consolas" panose="020B0609020204030204" pitchFamily="49" charset="0"/>
              </a:rPr>
              <a:t>&lt; !-- end </a:t>
            </a:r>
            <a:r>
              <a:rPr lang="ro-RO" dirty="0" smtClean="0">
                <a:latin typeface="Consolas" panose="020B0609020204030204" pitchFamily="49" charset="0"/>
              </a:rPr>
              <a:t>container</a:t>
            </a:r>
            <a:r>
              <a:rPr lang="en-US" dirty="0" smtClean="0">
                <a:latin typeface="Consolas" panose="020B0609020204030204" pitchFamily="49" charset="0"/>
              </a:rPr>
              <a:t>  </a:t>
            </a:r>
            <a:r>
              <a:rPr lang="en-US" dirty="0">
                <a:latin typeface="Consolas" panose="020B0609020204030204" pitchFamily="49" charset="0"/>
              </a:rPr>
              <a:t>--&gt;</a:t>
            </a:r>
            <a:endParaRPr lang="ro-RO" dirty="0">
              <a:latin typeface="Consolas" panose="020B0609020204030204" pitchFamily="49" charset="0"/>
            </a:endParaRPr>
          </a:p>
        </p:txBody>
      </p:sp>
      <p:sp>
        <p:nvSpPr>
          <p:cNvPr id="12" name="Rectangle 11"/>
          <p:cNvSpPr/>
          <p:nvPr/>
        </p:nvSpPr>
        <p:spPr>
          <a:xfrm>
            <a:off x="6752479" y="7370239"/>
            <a:ext cx="3070071" cy="369332"/>
          </a:xfrm>
          <a:prstGeom prst="rect">
            <a:avLst/>
          </a:prstGeom>
        </p:spPr>
        <p:txBody>
          <a:bodyPr wrap="none">
            <a:spAutoFit/>
          </a:bodyPr>
          <a:lstStyle/>
          <a:p>
            <a:r>
              <a:rPr lang="ro-RO" dirty="0">
                <a:solidFill>
                  <a:srgbClr val="000000"/>
                </a:solidFill>
                <a:latin typeface="Arial" panose="020B0604020202020204" pitchFamily="34" charset="0"/>
              </a:rPr>
              <a:t> </a:t>
            </a:r>
            <a:r>
              <a:rPr lang="ro-RO" u="sng" dirty="0">
                <a:solidFill>
                  <a:srgbClr val="0000FF"/>
                </a:solidFill>
                <a:latin typeface="Arial" panose="020B0604020202020204" pitchFamily="34" charset="0"/>
                <a:hlinkClick r:id="rId3"/>
              </a:rPr>
              <a:t>https://playcode.io/1529366</a:t>
            </a:r>
            <a:endParaRPr lang="ro-RO" dirty="0"/>
          </a:p>
        </p:txBody>
      </p:sp>
      <p:pic>
        <p:nvPicPr>
          <p:cNvPr id="13" name="Picture 12"/>
          <p:cNvPicPr>
            <a:picLocks noChangeAspect="1"/>
          </p:cNvPicPr>
          <p:nvPr/>
        </p:nvPicPr>
        <p:blipFill>
          <a:blip r:embed="rId4"/>
          <a:stretch>
            <a:fillRect/>
          </a:stretch>
        </p:blipFill>
        <p:spPr>
          <a:xfrm>
            <a:off x="9916787" y="0"/>
            <a:ext cx="4713613"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4461" y="578937"/>
            <a:ext cx="9442490" cy="620078"/>
          </a:xfrm>
          <a:prstGeom prst="rect">
            <a:avLst/>
          </a:prstGeom>
          <a:noFill/>
          <a:ln/>
        </p:spPr>
        <p:txBody>
          <a:bodyPr wrap="square" lIns="0" tIns="0" rIns="0" bIns="0" rtlCol="0" anchor="t"/>
          <a:lstStyle/>
          <a:p>
            <a:pPr>
              <a:lnSpc>
                <a:spcPts val="4850"/>
              </a:lnSpc>
            </a:pPr>
            <a:r>
              <a:rPr lang="ro-RO" sz="3900" dirty="0" smtClean="0">
                <a:solidFill>
                  <a:srgbClr val="1D1D1B"/>
                </a:solidFill>
                <a:latin typeface="Arial" panose="020B0604020202020204" pitchFamily="34" charset="0"/>
                <a:cs typeface="Arial" panose="020B0604020202020204" pitchFamily="34" charset="0"/>
              </a:rPr>
              <a:t>Modulul </a:t>
            </a:r>
            <a:r>
              <a:rPr lang="ro-RO" sz="3900" dirty="0" err="1" smtClean="0">
                <a:solidFill>
                  <a:srgbClr val="1D1D1B"/>
                </a:solidFill>
                <a:latin typeface="Arial" panose="020B0604020202020204" pitchFamily="34" charset="0"/>
                <a:cs typeface="Arial" panose="020B0604020202020204" pitchFamily="34" charset="0"/>
              </a:rPr>
              <a:t>Flexbox</a:t>
            </a:r>
            <a:r>
              <a:rPr lang="ro-RO" sz="3900" dirty="0" smtClean="0">
                <a:solidFill>
                  <a:srgbClr val="1D1D1B"/>
                </a:solidFill>
                <a:latin typeface="Arial" panose="020B0604020202020204" pitchFamily="34" charset="0"/>
                <a:cs typeface="Arial" panose="020B0604020202020204" pitchFamily="34" charset="0"/>
              </a:rPr>
              <a:t>: flexibilitate maximă</a:t>
            </a:r>
            <a:endParaRPr lang="ro-RO" sz="3900" dirty="0">
              <a:solidFill>
                <a:srgbClr val="1D1D1B"/>
              </a:solidFill>
              <a:latin typeface="Arial" panose="020B0604020202020204" pitchFamily="34" charset="0"/>
              <a:cs typeface="Arial" panose="020B0604020202020204" pitchFamily="34" charset="0"/>
            </a:endParaRPr>
          </a:p>
        </p:txBody>
      </p:sp>
      <p:sp>
        <p:nvSpPr>
          <p:cNvPr id="3" name="Text 1"/>
          <p:cNvSpPr/>
          <p:nvPr/>
        </p:nvSpPr>
        <p:spPr>
          <a:xfrm>
            <a:off x="734461" y="1343034"/>
            <a:ext cx="13356677" cy="708503"/>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Sistemul </a:t>
            </a:r>
            <a:r>
              <a:rPr lang="ro-RO" sz="2000" dirty="0" err="1" smtClean="0">
                <a:latin typeface="Arial" panose="020B0604020202020204" pitchFamily="34" charset="0"/>
                <a:ea typeface="Tomorrow" pitchFamily="34" charset="-122"/>
                <a:cs typeface="Arial" panose="020B0604020202020204" pitchFamily="34" charset="0"/>
              </a:rPr>
              <a:t>Flexbox</a:t>
            </a:r>
            <a:r>
              <a:rPr lang="ro-RO" sz="2000" dirty="0" smtClean="0">
                <a:latin typeface="Arial" panose="020B0604020202020204" pitchFamily="34" charset="0"/>
                <a:ea typeface="Tomorrow" pitchFamily="34" charset="-122"/>
                <a:cs typeface="Arial" panose="020B0604020202020204" pitchFamily="34" charset="0"/>
              </a:rPr>
              <a:t> (</a:t>
            </a:r>
            <a:r>
              <a:rPr lang="ro-RO" sz="2000" dirty="0" err="1" smtClean="0">
                <a:latin typeface="Arial" panose="020B0604020202020204" pitchFamily="34" charset="0"/>
                <a:ea typeface="Tomorrow" pitchFamily="34" charset="-122"/>
                <a:cs typeface="Arial" panose="020B0604020202020204" pitchFamily="34" charset="0"/>
              </a:rPr>
              <a:t>Flexible</a:t>
            </a:r>
            <a:r>
              <a:rPr lang="ro-RO" sz="2000" dirty="0" smtClean="0">
                <a:latin typeface="Arial" panose="020B0604020202020204" pitchFamily="34" charset="0"/>
                <a:ea typeface="Tomorrow" pitchFamily="34" charset="-122"/>
                <a:cs typeface="Arial" panose="020B0604020202020204" pitchFamily="34" charset="0"/>
              </a:rPr>
              <a:t> Box Layout) facilitează crearea structurilor responsive fără proprietatea </a:t>
            </a:r>
            <a:r>
              <a:rPr lang="ro-RO" sz="2000" i="1" dirty="0" err="1" smtClean="0">
                <a:latin typeface="Arial" panose="020B0604020202020204" pitchFamily="34" charset="0"/>
                <a:ea typeface="Tomorrow" pitchFamily="34" charset="-122"/>
                <a:cs typeface="Arial" panose="020B0604020202020204" pitchFamily="34" charset="0"/>
              </a:rPr>
              <a:t>float</a:t>
            </a:r>
            <a:r>
              <a:rPr lang="ro-RO" sz="2000" dirty="0" smtClean="0">
                <a:latin typeface="Arial" panose="020B0604020202020204" pitchFamily="34" charset="0"/>
                <a:ea typeface="Tomorrow" pitchFamily="34" charset="-122"/>
                <a:cs typeface="Arial" panose="020B0604020202020204" pitchFamily="34" charset="0"/>
              </a:rPr>
              <a:t> sau poziționare complexă.</a:t>
            </a:r>
            <a:endParaRPr lang="ro-RO" sz="2000" dirty="0">
              <a:latin typeface="Arial" panose="020B0604020202020204" pitchFamily="34" charset="0"/>
              <a:cs typeface="Arial" panose="020B0604020202020204" pitchFamily="34" charset="0"/>
            </a:endParaRPr>
          </a:p>
        </p:txBody>
      </p:sp>
      <p:sp>
        <p:nvSpPr>
          <p:cNvPr id="4" name="Text 2"/>
          <p:cNvSpPr/>
          <p:nvPr/>
        </p:nvSpPr>
        <p:spPr>
          <a:xfrm>
            <a:off x="734461" y="2600852"/>
            <a:ext cx="2558296"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Direcția elementelor</a:t>
            </a:r>
            <a:endParaRPr lang="ro-RO" sz="2000" b="1" dirty="0">
              <a:latin typeface="Arial" panose="020B0604020202020204" pitchFamily="34" charset="0"/>
              <a:cs typeface="Arial" panose="020B0604020202020204" pitchFamily="34" charset="0"/>
            </a:endParaRPr>
          </a:p>
        </p:txBody>
      </p:sp>
      <p:sp>
        <p:nvSpPr>
          <p:cNvPr id="5" name="Text 3"/>
          <p:cNvSpPr/>
          <p:nvPr/>
        </p:nvSpPr>
        <p:spPr>
          <a:xfrm>
            <a:off x="734460" y="3108403"/>
            <a:ext cx="4072001" cy="2245914"/>
          </a:xfrm>
          <a:prstGeom prst="rect">
            <a:avLst/>
          </a:prstGeom>
          <a:noFill/>
          <a:ln/>
        </p:spPr>
        <p:txBody>
          <a:bodyPr wrap="square" lIns="0" tIns="0" rIns="0" bIns="0" rtlCol="0" anchor="t"/>
          <a:lstStyle/>
          <a:p>
            <a:pPr>
              <a:lnSpc>
                <a:spcPts val="2500"/>
              </a:lnSpc>
            </a:pPr>
            <a:r>
              <a:rPr lang="ro-RO" sz="2000" dirty="0">
                <a:latin typeface="Arial" panose="020B0604020202020204" pitchFamily="34" charset="0"/>
                <a:ea typeface="Tomorrow" pitchFamily="34" charset="-122"/>
                <a:cs typeface="Arial" panose="020B0604020202020204" pitchFamily="34" charset="0"/>
              </a:rPr>
              <a:t>Elementele flexibile pot fi ordonate pe rând sau pe coloană, de la stânga la dreapta sau de la dreapta la stânga, respectiv de sus în jos și de jos în sus:</a:t>
            </a:r>
          </a:p>
          <a:p>
            <a:pPr marL="0" indent="0" algn="l">
              <a:lnSpc>
                <a:spcPts val="2500"/>
              </a:lnSpc>
              <a:buNone/>
            </a:pPr>
            <a:r>
              <a:rPr lang="ro-RO" sz="2000" dirty="0" err="1" smtClean="0">
                <a:highlight>
                  <a:srgbClr val="EFEFEF"/>
                </a:highlight>
                <a:latin typeface="Arial" panose="020B0604020202020204" pitchFamily="34" charset="0"/>
                <a:ea typeface="Consolas" pitchFamily="34" charset="-122"/>
                <a:cs typeface="Arial" panose="020B0604020202020204" pitchFamily="34" charset="0"/>
              </a:rPr>
              <a:t>flex-direction</a:t>
            </a:r>
            <a:r>
              <a:rPr lang="ro-RO" sz="2000"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row</a:t>
            </a:r>
            <a:r>
              <a:rPr lang="ro-RO" sz="2000" i="1"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row</a:t>
            </a:r>
            <a:r>
              <a:rPr lang="ro-RO" sz="2000" i="1" dirty="0" smtClean="0">
                <a:latin typeface="Arial" panose="020B0604020202020204" pitchFamily="34" charset="0"/>
                <a:ea typeface="Tomorrow" pitchFamily="34" charset="-122"/>
                <a:cs typeface="Arial" panose="020B0604020202020204" pitchFamily="34" charset="0"/>
              </a:rPr>
              <a:t>-reverse, </a:t>
            </a:r>
            <a:r>
              <a:rPr lang="ro-RO" sz="2000" i="1" dirty="0" err="1" smtClean="0">
                <a:latin typeface="Arial" panose="020B0604020202020204" pitchFamily="34" charset="0"/>
                <a:ea typeface="Tomorrow" pitchFamily="34" charset="-122"/>
                <a:cs typeface="Arial" panose="020B0604020202020204" pitchFamily="34" charset="0"/>
              </a:rPr>
              <a:t>column</a:t>
            </a:r>
            <a:r>
              <a:rPr lang="ro-RO" sz="2000" i="1"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column</a:t>
            </a:r>
            <a:r>
              <a:rPr lang="ro-RO" sz="2000" i="1" dirty="0" smtClean="0">
                <a:latin typeface="Arial" panose="020B0604020202020204" pitchFamily="34" charset="0"/>
                <a:ea typeface="Tomorrow" pitchFamily="34" charset="-122"/>
                <a:cs typeface="Arial" panose="020B0604020202020204" pitchFamily="34" charset="0"/>
              </a:rPr>
              <a:t>-reverse</a:t>
            </a:r>
            <a:endParaRPr lang="ro-RO" sz="2000" i="1" dirty="0">
              <a:latin typeface="Arial" panose="020B0604020202020204" pitchFamily="34" charset="0"/>
              <a:cs typeface="Arial" panose="020B0604020202020204" pitchFamily="34" charset="0"/>
            </a:endParaRPr>
          </a:p>
        </p:txBody>
      </p:sp>
      <p:sp>
        <p:nvSpPr>
          <p:cNvPr id="6" name="Text 4"/>
          <p:cNvSpPr/>
          <p:nvPr/>
        </p:nvSpPr>
        <p:spPr>
          <a:xfrm>
            <a:off x="5258249" y="4268842"/>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Distribuția spațiului</a:t>
            </a:r>
            <a:endParaRPr lang="ro-RO" sz="2000" b="1" dirty="0">
              <a:latin typeface="Arial" panose="020B0604020202020204" pitchFamily="34" charset="0"/>
              <a:cs typeface="Arial" panose="020B0604020202020204" pitchFamily="34" charset="0"/>
            </a:endParaRPr>
          </a:p>
        </p:txBody>
      </p:sp>
      <p:sp>
        <p:nvSpPr>
          <p:cNvPr id="7" name="Text 5"/>
          <p:cNvSpPr/>
          <p:nvPr/>
        </p:nvSpPr>
        <p:spPr>
          <a:xfrm>
            <a:off x="5254228" y="4711617"/>
            <a:ext cx="4182308" cy="642699"/>
          </a:xfrm>
          <a:prstGeom prst="rect">
            <a:avLst/>
          </a:prstGeom>
          <a:noFill/>
          <a:ln/>
        </p:spPr>
        <p:txBody>
          <a:bodyPr wrap="square" lIns="0" tIns="0" rIns="0" bIns="0" rtlCol="0" anchor="t"/>
          <a:lstStyle/>
          <a:p>
            <a:pPr marL="0" indent="0" algn="l">
              <a:lnSpc>
                <a:spcPts val="2500"/>
              </a:lnSpc>
              <a:buNone/>
            </a:pPr>
            <a:r>
              <a:rPr lang="ro-RO" sz="2000" dirty="0" err="1" smtClean="0">
                <a:highlight>
                  <a:srgbClr val="EFEFEF"/>
                </a:highlight>
                <a:latin typeface="Arial" panose="020B0604020202020204" pitchFamily="34" charset="0"/>
                <a:ea typeface="Consolas" pitchFamily="34" charset="-122"/>
                <a:cs typeface="Arial" panose="020B0604020202020204" pitchFamily="34" charset="0"/>
              </a:rPr>
              <a:t>justify</a:t>
            </a:r>
            <a:r>
              <a:rPr lang="ro-RO" sz="2000" dirty="0" smtClean="0">
                <a:highlight>
                  <a:srgbClr val="EFEFEF"/>
                </a:highlight>
                <a:latin typeface="Arial" panose="020B0604020202020204" pitchFamily="34" charset="0"/>
                <a:ea typeface="Consolas" pitchFamily="34" charset="-122"/>
                <a:cs typeface="Arial" panose="020B0604020202020204" pitchFamily="34" charset="0"/>
              </a:rPr>
              <a:t>-content</a:t>
            </a:r>
            <a:r>
              <a:rPr lang="ro-RO" sz="2000"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flex</a:t>
            </a:r>
            <a:r>
              <a:rPr lang="ro-RO" sz="2000" i="1" dirty="0" smtClean="0">
                <a:latin typeface="Arial" panose="020B0604020202020204" pitchFamily="34" charset="0"/>
                <a:ea typeface="Tomorrow" pitchFamily="34" charset="-122"/>
                <a:cs typeface="Arial" panose="020B0604020202020204" pitchFamily="34" charset="0"/>
              </a:rPr>
              <a:t>-start, </a:t>
            </a:r>
            <a:r>
              <a:rPr lang="ro-RO" sz="2000" i="1" dirty="0" err="1" smtClean="0">
                <a:latin typeface="Arial" panose="020B0604020202020204" pitchFamily="34" charset="0"/>
                <a:ea typeface="Tomorrow" pitchFamily="34" charset="-122"/>
                <a:cs typeface="Arial" panose="020B0604020202020204" pitchFamily="34" charset="0"/>
              </a:rPr>
              <a:t>center</a:t>
            </a:r>
            <a:r>
              <a:rPr lang="ro-RO" sz="2000" i="1"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space-between</a:t>
            </a:r>
            <a:r>
              <a:rPr lang="ro-RO" sz="2000" i="1" dirty="0" smtClean="0">
                <a:latin typeface="Arial" panose="020B0604020202020204" pitchFamily="34" charset="0"/>
                <a:ea typeface="Tomorrow" pitchFamily="34" charset="-122"/>
                <a:cs typeface="Arial" panose="020B0604020202020204" pitchFamily="34" charset="0"/>
              </a:rPr>
              <a:t>, </a:t>
            </a:r>
            <a:r>
              <a:rPr lang="ro-RO" sz="2000" i="1" dirty="0" err="1" smtClean="0">
                <a:latin typeface="Arial" panose="020B0604020202020204" pitchFamily="34" charset="0"/>
                <a:ea typeface="Tomorrow" pitchFamily="34" charset="-122"/>
                <a:cs typeface="Arial" panose="020B0604020202020204" pitchFamily="34" charset="0"/>
              </a:rPr>
              <a:t>space-evenly</a:t>
            </a:r>
            <a:endParaRPr lang="ro-RO" sz="2000" i="1" dirty="0">
              <a:latin typeface="Arial" panose="020B0604020202020204" pitchFamily="34" charset="0"/>
              <a:cs typeface="Arial" panose="020B0604020202020204" pitchFamily="34" charset="0"/>
            </a:endParaRPr>
          </a:p>
        </p:txBody>
      </p:sp>
      <p:sp>
        <p:nvSpPr>
          <p:cNvPr id="8" name="Text 6"/>
          <p:cNvSpPr/>
          <p:nvPr/>
        </p:nvSpPr>
        <p:spPr>
          <a:xfrm>
            <a:off x="9594973" y="2672567"/>
            <a:ext cx="3464535" cy="42041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Alinierea </a:t>
            </a:r>
            <a:r>
              <a:rPr lang="en-US" sz="2000" b="1" dirty="0" err="1" smtClean="0">
                <a:latin typeface="Arial" panose="020B0604020202020204" pitchFamily="34" charset="0"/>
                <a:ea typeface="Tomorrow Semi Bold" pitchFamily="34" charset="-122"/>
                <a:cs typeface="Arial" panose="020B0604020202020204" pitchFamily="34" charset="0"/>
              </a:rPr>
              <a:t>pe</a:t>
            </a:r>
            <a:r>
              <a:rPr lang="en-US" sz="2000" b="1" dirty="0" smtClean="0">
                <a:latin typeface="Arial" panose="020B0604020202020204" pitchFamily="34" charset="0"/>
                <a:ea typeface="Tomorrow Semi Bold" pitchFamily="34" charset="-122"/>
                <a:cs typeface="Arial" panose="020B0604020202020204" pitchFamily="34" charset="0"/>
              </a:rPr>
              <a:t> </a:t>
            </a:r>
            <a:r>
              <a:rPr lang="ro-RO" sz="2000" b="1" dirty="0" smtClean="0">
                <a:latin typeface="Arial" panose="020B0604020202020204" pitchFamily="34" charset="0"/>
                <a:ea typeface="Tomorrow Semi Bold" pitchFamily="34" charset="-122"/>
                <a:cs typeface="Arial" panose="020B0604020202020204" pitchFamily="34" charset="0"/>
              </a:rPr>
              <a:t>axa secundară</a:t>
            </a:r>
            <a:endParaRPr lang="ro-RO" sz="2000" b="1" dirty="0">
              <a:latin typeface="Arial" panose="020B0604020202020204" pitchFamily="34" charset="0"/>
              <a:cs typeface="Arial" panose="020B0604020202020204" pitchFamily="34" charset="0"/>
            </a:endParaRPr>
          </a:p>
        </p:txBody>
      </p:sp>
      <p:sp>
        <p:nvSpPr>
          <p:cNvPr id="9" name="Text 7"/>
          <p:cNvSpPr/>
          <p:nvPr/>
        </p:nvSpPr>
        <p:spPr>
          <a:xfrm>
            <a:off x="9594972" y="3843256"/>
            <a:ext cx="4182308" cy="642699"/>
          </a:xfrm>
          <a:prstGeom prst="rect">
            <a:avLst/>
          </a:prstGeom>
          <a:noFill/>
          <a:ln/>
        </p:spPr>
        <p:txBody>
          <a:bodyPr wrap="square" lIns="0" tIns="0" rIns="0" bIns="0" rtlCol="0" anchor="t"/>
          <a:lstStyle/>
          <a:p>
            <a:pPr marL="0" indent="0" algn="l">
              <a:lnSpc>
                <a:spcPts val="2500"/>
              </a:lnSpc>
              <a:buNone/>
            </a:pPr>
            <a:r>
              <a:rPr lang="ro-RO" sz="2000" dirty="0" err="1" smtClean="0">
                <a:highlight>
                  <a:srgbClr val="EFEFEF"/>
                </a:highlight>
                <a:latin typeface="Arial" panose="020B0604020202020204" pitchFamily="34" charset="0"/>
                <a:ea typeface="Consolas" pitchFamily="34" charset="-122"/>
                <a:cs typeface="Arial" panose="020B0604020202020204" pitchFamily="34" charset="0"/>
              </a:rPr>
              <a:t>align-items</a:t>
            </a:r>
            <a:r>
              <a:rPr lang="ro-RO" sz="2000" dirty="0" smtClean="0">
                <a:latin typeface="Arial" panose="020B0604020202020204" pitchFamily="34" charset="0"/>
                <a:ea typeface="Tomorrow" pitchFamily="34" charset="-122"/>
                <a:cs typeface="Arial" panose="020B0604020202020204" pitchFamily="34" charset="0"/>
              </a:rPr>
              <a:t>: stretch, </a:t>
            </a:r>
            <a:r>
              <a:rPr lang="ro-RO" sz="2000" dirty="0" err="1" smtClean="0">
                <a:latin typeface="Arial" panose="020B0604020202020204" pitchFamily="34" charset="0"/>
                <a:ea typeface="Tomorrow" pitchFamily="34" charset="-122"/>
                <a:cs typeface="Arial" panose="020B0604020202020204" pitchFamily="34" charset="0"/>
              </a:rPr>
              <a:t>flex</a:t>
            </a:r>
            <a:r>
              <a:rPr lang="ro-RO" sz="2000" dirty="0" smtClean="0">
                <a:latin typeface="Arial" panose="020B0604020202020204" pitchFamily="34" charset="0"/>
                <a:ea typeface="Tomorrow" pitchFamily="34" charset="-122"/>
                <a:cs typeface="Arial" panose="020B0604020202020204" pitchFamily="34" charset="0"/>
              </a:rPr>
              <a:t>-start, </a:t>
            </a:r>
            <a:r>
              <a:rPr lang="ro-RO" sz="2000" dirty="0" err="1" smtClean="0">
                <a:latin typeface="Arial" panose="020B0604020202020204" pitchFamily="34" charset="0"/>
                <a:ea typeface="Tomorrow" pitchFamily="34" charset="-122"/>
                <a:cs typeface="Arial" panose="020B0604020202020204" pitchFamily="34" charset="0"/>
              </a:rPr>
              <a:t>flex-end</a:t>
            </a:r>
            <a:r>
              <a:rPr lang="ro-RO" sz="2000" dirty="0" smtClean="0">
                <a:latin typeface="Arial" panose="020B0604020202020204" pitchFamily="34" charset="0"/>
                <a:ea typeface="Tomorrow" pitchFamily="34" charset="-122"/>
                <a:cs typeface="Arial" panose="020B0604020202020204" pitchFamily="34" charset="0"/>
              </a:rPr>
              <a:t>, </a:t>
            </a:r>
            <a:r>
              <a:rPr lang="ro-RO" sz="2000" dirty="0" err="1" smtClean="0">
                <a:latin typeface="Arial" panose="020B0604020202020204" pitchFamily="34" charset="0"/>
                <a:ea typeface="Tomorrow" pitchFamily="34" charset="-122"/>
                <a:cs typeface="Arial" panose="020B0604020202020204" pitchFamily="34" charset="0"/>
              </a:rPr>
              <a:t>center</a:t>
            </a:r>
            <a:r>
              <a:rPr lang="ro-RO" sz="2000" dirty="0" smtClean="0">
                <a:latin typeface="Arial" panose="020B0604020202020204" pitchFamily="34" charset="0"/>
                <a:ea typeface="Tomorrow" pitchFamily="34" charset="-122"/>
                <a:cs typeface="Arial" panose="020B0604020202020204" pitchFamily="34" charset="0"/>
              </a:rPr>
              <a:t>, </a:t>
            </a:r>
            <a:r>
              <a:rPr lang="ro-RO" sz="2000" dirty="0" err="1" smtClean="0">
                <a:latin typeface="Arial" panose="020B0604020202020204" pitchFamily="34" charset="0"/>
                <a:ea typeface="Tomorrow" pitchFamily="34" charset="-122"/>
                <a:cs typeface="Arial" panose="020B0604020202020204" pitchFamily="34" charset="0"/>
              </a:rPr>
              <a:t>baseline</a:t>
            </a:r>
            <a:endParaRPr lang="ro-RO" sz="2000" dirty="0">
              <a:latin typeface="Arial" panose="020B0604020202020204" pitchFamily="34" charset="0"/>
              <a:cs typeface="Arial" panose="020B0604020202020204" pitchFamily="34" charset="0"/>
            </a:endParaRPr>
          </a:p>
        </p:txBody>
      </p:sp>
      <p:sp>
        <p:nvSpPr>
          <p:cNvPr id="10" name="Text 1"/>
          <p:cNvSpPr/>
          <p:nvPr/>
        </p:nvSpPr>
        <p:spPr>
          <a:xfrm>
            <a:off x="734460" y="2047428"/>
            <a:ext cx="13356677" cy="708503"/>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Elementul care conține alte elemente flexibile trebuie să aibă, obligatoriu, proprietatea </a:t>
            </a:r>
            <a:r>
              <a:rPr lang="ro-RO" sz="2000" i="1" dirty="0" err="1" smtClean="0">
                <a:latin typeface="Arial" panose="020B0604020202020204" pitchFamily="34" charset="0"/>
                <a:ea typeface="Tomorrow" pitchFamily="34" charset="-122"/>
                <a:cs typeface="Arial" panose="020B0604020202020204" pitchFamily="34" charset="0"/>
              </a:rPr>
              <a:t>display:flex</a:t>
            </a:r>
            <a:r>
              <a:rPr lang="ro-RO" sz="2000" dirty="0" smtClean="0">
                <a:latin typeface="Arial" panose="020B0604020202020204" pitchFamily="34" charset="0"/>
                <a:ea typeface="Tomorrow" pitchFamily="34" charset="-122"/>
                <a:cs typeface="Arial" panose="020B0604020202020204" pitchFamily="34" charset="0"/>
              </a:rPr>
              <a:t>.</a:t>
            </a:r>
            <a:endParaRPr lang="ro-RO" sz="2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9436536" y="4692245"/>
            <a:ext cx="4654602" cy="3069247"/>
          </a:xfrm>
          <a:prstGeom prst="rect">
            <a:avLst/>
          </a:prstGeom>
        </p:spPr>
      </p:pic>
      <p:sp>
        <p:nvSpPr>
          <p:cNvPr id="13" name="Rectangle 12"/>
          <p:cNvSpPr/>
          <p:nvPr/>
        </p:nvSpPr>
        <p:spPr>
          <a:xfrm>
            <a:off x="674019" y="5555676"/>
            <a:ext cx="7443613" cy="1754326"/>
          </a:xfrm>
          <a:prstGeom prst="rect">
            <a:avLst/>
          </a:prstGeom>
          <a:solidFill>
            <a:schemeClr val="bg1">
              <a:lumMod val="95000"/>
            </a:schemeClr>
          </a:solidFill>
        </p:spPr>
        <p:txBody>
          <a:bodyPr wrap="square">
            <a:spAutoFit/>
          </a:bodyPr>
          <a:lstStyle/>
          <a:p>
            <a:pPr algn="just"/>
            <a:r>
              <a:rPr lang="ro-RO" dirty="0">
                <a:solidFill>
                  <a:srgbClr val="000000"/>
                </a:solidFill>
                <a:latin typeface="Consolas" panose="020B0609020204030204" pitchFamily="49" charset="0"/>
              </a:rPr>
              <a:t>.container {</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display: </a:t>
            </a:r>
            <a:r>
              <a:rPr lang="ro-RO" dirty="0" err="1">
                <a:solidFill>
                  <a:srgbClr val="000000"/>
                </a:solidFill>
                <a:latin typeface="Consolas" panose="020B0609020204030204" pitchFamily="49" charset="0"/>
              </a:rPr>
              <a:t>flex</a:t>
            </a:r>
            <a:r>
              <a:rPr lang="ro-RO" dirty="0">
                <a:solidFill>
                  <a:srgbClr val="000000"/>
                </a:solidFill>
                <a:latin typeface="Consolas" panose="020B0609020204030204" pitchFamily="49" charset="0"/>
              </a:rPr>
              <a:t>; </a:t>
            </a:r>
            <a:endParaRPr lang="ro-RO" dirty="0">
              <a:latin typeface="Consolas" panose="020B0609020204030204" pitchFamily="49" charset="0"/>
            </a:endParaRPr>
          </a:p>
          <a:p>
            <a:pPr algn="just"/>
            <a:r>
              <a:rPr lang="ro-RO" dirty="0">
                <a:solidFill>
                  <a:srgbClr val="000000"/>
                </a:solidFill>
                <a:latin typeface="Consolas" panose="020B0609020204030204" pitchFamily="49" charset="0"/>
              </a:rPr>
              <a:t>   </a:t>
            </a:r>
            <a:r>
              <a:rPr lang="ro-RO" dirty="0" err="1">
                <a:solidFill>
                  <a:srgbClr val="000000"/>
                </a:solidFill>
                <a:latin typeface="Consolas" panose="020B0609020204030204" pitchFamily="49" charset="0"/>
              </a:rPr>
              <a:t>flex-direction</a:t>
            </a:r>
            <a:r>
              <a:rPr lang="ro-RO" dirty="0">
                <a:solidFill>
                  <a:srgbClr val="000000"/>
                </a:solidFill>
                <a:latin typeface="Consolas" panose="020B0609020204030204" pitchFamily="49" charset="0"/>
              </a:rPr>
              <a:t>: </a:t>
            </a:r>
            <a:r>
              <a:rPr lang="ro-RO" dirty="0" err="1">
                <a:solidFill>
                  <a:srgbClr val="000000"/>
                </a:solidFill>
                <a:latin typeface="Consolas" panose="020B0609020204030204" pitchFamily="49" charset="0"/>
              </a:rPr>
              <a:t>row</a:t>
            </a:r>
            <a:r>
              <a:rPr lang="ro-RO" dirty="0">
                <a:solidFill>
                  <a:srgbClr val="000000"/>
                </a:solidFill>
                <a:latin typeface="Consolas" panose="020B0609020204030204" pitchFamily="49" charset="0"/>
              </a:rPr>
              <a:t>; /*sau </a:t>
            </a:r>
            <a:r>
              <a:rPr lang="ro-RO" dirty="0" err="1">
                <a:solidFill>
                  <a:srgbClr val="000000"/>
                </a:solidFill>
                <a:latin typeface="Consolas" panose="020B0609020204030204" pitchFamily="49" charset="0"/>
              </a:rPr>
              <a:t>row</a:t>
            </a:r>
            <a:r>
              <a:rPr lang="ro-RO" dirty="0">
                <a:solidFill>
                  <a:srgbClr val="000000"/>
                </a:solidFill>
                <a:latin typeface="Consolas" panose="020B0609020204030204" pitchFamily="49" charset="0"/>
              </a:rPr>
              <a:t>-reverse etc </a:t>
            </a:r>
            <a:r>
              <a:rPr lang="ro-RO" dirty="0" smtClean="0">
                <a:solidFill>
                  <a:srgbClr val="000000"/>
                </a:solidFill>
                <a:latin typeface="Consolas" panose="020B0609020204030204" pitchFamily="49" charset="0"/>
              </a:rPr>
              <a:t>*/</a:t>
            </a:r>
          </a:p>
          <a:p>
            <a:pPr algn="just"/>
            <a:r>
              <a:rPr lang="ro-RO" dirty="0">
                <a:latin typeface="Consolas" panose="020B0609020204030204" pitchFamily="49" charset="0"/>
              </a:rPr>
              <a:t> </a:t>
            </a:r>
            <a:r>
              <a:rPr lang="ro-RO" dirty="0" smtClean="0">
                <a:latin typeface="Consolas" panose="020B0609020204030204" pitchFamily="49" charset="0"/>
              </a:rPr>
              <a:t>  </a:t>
            </a:r>
            <a:r>
              <a:rPr lang="ro-RO" dirty="0" err="1" smtClean="0">
                <a:latin typeface="Consolas" panose="020B0609020204030204" pitchFamily="49" charset="0"/>
              </a:rPr>
              <a:t>flex-wrap</a:t>
            </a:r>
            <a:r>
              <a:rPr lang="ro-RO" dirty="0">
                <a:latin typeface="Consolas" panose="020B0609020204030204" pitchFamily="49" charset="0"/>
              </a:rPr>
              <a:t>: </a:t>
            </a:r>
            <a:r>
              <a:rPr lang="ro-RO" dirty="0" err="1">
                <a:latin typeface="Consolas" panose="020B0609020204030204" pitchFamily="49" charset="0"/>
              </a:rPr>
              <a:t>wrap</a:t>
            </a:r>
            <a:r>
              <a:rPr lang="ro-RO" dirty="0">
                <a:latin typeface="Consolas" panose="020B0609020204030204" pitchFamily="49" charset="0"/>
              </a:rPr>
              <a:t> /* sau </a:t>
            </a:r>
            <a:r>
              <a:rPr lang="ro-RO" dirty="0" err="1">
                <a:latin typeface="Consolas" panose="020B0609020204030204" pitchFamily="49" charset="0"/>
              </a:rPr>
              <a:t>wrap</a:t>
            </a:r>
            <a:r>
              <a:rPr lang="ro-RO" dirty="0">
                <a:latin typeface="Consolas" panose="020B0609020204030204" pitchFamily="49" charset="0"/>
              </a:rPr>
              <a:t>-reverse </a:t>
            </a:r>
            <a:r>
              <a:rPr lang="ro-RO" dirty="0" smtClean="0">
                <a:latin typeface="Consolas" panose="020B0609020204030204" pitchFamily="49" charset="0"/>
              </a:rPr>
              <a:t>*/</a:t>
            </a:r>
            <a:endParaRPr lang="en-US" dirty="0" smtClean="0">
              <a:latin typeface="Consolas" panose="020B0609020204030204" pitchFamily="49" charset="0"/>
            </a:endParaRPr>
          </a:p>
          <a:p>
            <a:pPr algn="just"/>
            <a:r>
              <a:rPr lang="en-US" dirty="0" smtClean="0">
                <a:latin typeface="Consolas" panose="020B0609020204030204" pitchFamily="49" charset="0"/>
              </a:rPr>
              <a:t>   </a:t>
            </a:r>
            <a:r>
              <a:rPr lang="ro-RO" dirty="0" err="1" smtClean="0">
                <a:latin typeface="Consolas" panose="020B0609020204030204" pitchFamily="49" charset="0"/>
              </a:rPr>
              <a:t>justify-content:space-around</a:t>
            </a:r>
            <a:r>
              <a:rPr lang="ro-RO" dirty="0" smtClean="0">
                <a:latin typeface="Consolas" panose="020B0609020204030204" pitchFamily="49" charset="0"/>
              </a:rPr>
              <a:t>;</a:t>
            </a:r>
            <a:r>
              <a:rPr lang="en-US" dirty="0" smtClean="0">
                <a:latin typeface="Consolas" panose="020B0609020204030204" pitchFamily="49" charset="0"/>
              </a:rPr>
              <a:t> </a:t>
            </a:r>
            <a:r>
              <a:rPr lang="ro-RO" dirty="0">
                <a:latin typeface="Consolas" panose="020B0609020204030204" pitchFamily="49" charset="0"/>
              </a:rPr>
              <a:t>/* sau </a:t>
            </a:r>
            <a:r>
              <a:rPr lang="en-US" dirty="0" smtClean="0">
                <a:latin typeface="Consolas" panose="020B0609020204030204" pitchFamily="49" charset="0"/>
              </a:rPr>
              <a:t>space-between</a:t>
            </a:r>
            <a:r>
              <a:rPr lang="ro-RO" dirty="0" smtClean="0">
                <a:latin typeface="Consolas" panose="020B0609020204030204" pitchFamily="49" charset="0"/>
              </a:rPr>
              <a:t> </a:t>
            </a:r>
            <a:r>
              <a:rPr lang="ro-RO" dirty="0">
                <a:latin typeface="Consolas" panose="020B0609020204030204" pitchFamily="49" charset="0"/>
              </a:rPr>
              <a:t>*/</a:t>
            </a:r>
            <a:endParaRPr lang="en-US" dirty="0" smtClean="0">
              <a:latin typeface="Consolas" panose="020B0609020204030204" pitchFamily="49" charset="0"/>
            </a:endParaRPr>
          </a:p>
          <a:p>
            <a:r>
              <a:rPr lang="ro-RO" dirty="0" smtClean="0">
                <a:solidFill>
                  <a:srgbClr val="000000"/>
                </a:solidFill>
                <a:latin typeface="Consolas" panose="020B0609020204030204" pitchFamily="49" charset="0"/>
              </a:rPr>
              <a:t>}</a:t>
            </a:r>
            <a:endParaRPr lang="ro-RO" dirty="0">
              <a:latin typeface="Consolas" panose="020B0609020204030204" pitchFamily="49" charset="0"/>
            </a:endParaRPr>
          </a:p>
        </p:txBody>
      </p:sp>
      <p:sp>
        <p:nvSpPr>
          <p:cNvPr id="14" name="Text 4"/>
          <p:cNvSpPr/>
          <p:nvPr/>
        </p:nvSpPr>
        <p:spPr>
          <a:xfrm>
            <a:off x="5297004" y="2671926"/>
            <a:ext cx="2480905" cy="310158"/>
          </a:xfrm>
          <a:prstGeom prst="rect">
            <a:avLst/>
          </a:prstGeom>
          <a:noFill/>
          <a:ln/>
        </p:spPr>
        <p:txBody>
          <a:bodyPr wrap="none" lIns="0" tIns="0" rIns="0" bIns="0" rtlCol="0" anchor="t"/>
          <a:lstStyle/>
          <a:p>
            <a:pPr marL="0" indent="0" algn="l">
              <a:lnSpc>
                <a:spcPts val="2400"/>
              </a:lnSpc>
              <a:buNone/>
            </a:pPr>
            <a:r>
              <a:rPr lang="ro-RO" sz="2000" b="1" dirty="0" smtClean="0">
                <a:latin typeface="Arial" panose="020B0604020202020204" pitchFamily="34" charset="0"/>
                <a:ea typeface="Tomorrow Semi Bold" pitchFamily="34" charset="-122"/>
                <a:cs typeface="Arial" panose="020B0604020202020204" pitchFamily="34" charset="0"/>
              </a:rPr>
              <a:t>Înfășurarea (</a:t>
            </a:r>
            <a:r>
              <a:rPr lang="ro-RO" sz="2000" b="1" dirty="0" err="1" smtClean="0">
                <a:latin typeface="Arial" panose="020B0604020202020204" pitchFamily="34" charset="0"/>
                <a:ea typeface="Tomorrow Semi Bold" pitchFamily="34" charset="-122"/>
                <a:cs typeface="Arial" panose="020B0604020202020204" pitchFamily="34" charset="0"/>
              </a:rPr>
              <a:t>wrap</a:t>
            </a:r>
            <a:r>
              <a:rPr lang="ro-RO" sz="2000" b="1" dirty="0" smtClean="0">
                <a:latin typeface="Arial" panose="020B0604020202020204" pitchFamily="34" charset="0"/>
                <a:ea typeface="Tomorrow Semi Bold" pitchFamily="34" charset="-122"/>
                <a:cs typeface="Arial" panose="020B0604020202020204" pitchFamily="34" charset="0"/>
              </a:rPr>
              <a:t>)</a:t>
            </a:r>
            <a:endParaRPr lang="ro-RO" sz="2000" b="1" dirty="0">
              <a:latin typeface="Arial" panose="020B0604020202020204" pitchFamily="34" charset="0"/>
              <a:cs typeface="Arial" panose="020B0604020202020204" pitchFamily="34" charset="0"/>
            </a:endParaRPr>
          </a:p>
        </p:txBody>
      </p:sp>
      <p:sp>
        <p:nvSpPr>
          <p:cNvPr id="15" name="Rectangle 14"/>
          <p:cNvSpPr/>
          <p:nvPr/>
        </p:nvSpPr>
        <p:spPr>
          <a:xfrm>
            <a:off x="5152934" y="3092985"/>
            <a:ext cx="3756412" cy="984885"/>
          </a:xfrm>
          <a:prstGeom prst="rect">
            <a:avLst/>
          </a:prstGeom>
        </p:spPr>
        <p:txBody>
          <a:bodyPr wrap="square">
            <a:spAutoFit/>
          </a:bodyPr>
          <a:lstStyle/>
          <a:p>
            <a:r>
              <a:rPr lang="ro-RO" dirty="0" err="1">
                <a:solidFill>
                  <a:srgbClr val="000000"/>
                </a:solidFill>
                <a:latin typeface="Consolas" panose="020B0609020204030204" pitchFamily="49" charset="0"/>
              </a:rPr>
              <a:t>flex-wrap</a:t>
            </a:r>
            <a:r>
              <a:rPr lang="ro-RO" dirty="0"/>
              <a:t>: </a:t>
            </a:r>
            <a:r>
              <a:rPr lang="ro-RO" dirty="0" err="1">
                <a:solidFill>
                  <a:srgbClr val="000000"/>
                </a:solidFill>
                <a:latin typeface="Consolas" panose="020B0609020204030204" pitchFamily="49" charset="0"/>
              </a:rPr>
              <a:t>wrap</a:t>
            </a:r>
            <a:r>
              <a:rPr lang="ro-RO" dirty="0">
                <a:solidFill>
                  <a:srgbClr val="000000"/>
                </a:solidFill>
                <a:latin typeface="Consolas" panose="020B0609020204030204" pitchFamily="49" charset="0"/>
              </a:rPr>
              <a:t>, </a:t>
            </a:r>
            <a:r>
              <a:rPr lang="ro-RO" dirty="0" err="1" smtClean="0">
                <a:solidFill>
                  <a:srgbClr val="000000"/>
                </a:solidFill>
                <a:latin typeface="Consolas" panose="020B0609020204030204" pitchFamily="49" charset="0"/>
              </a:rPr>
              <a:t>nowrap</a:t>
            </a:r>
            <a:endParaRPr lang="ro-RO" dirty="0" smtClean="0">
              <a:solidFill>
                <a:srgbClr val="000000"/>
              </a:solidFill>
              <a:latin typeface="Consolas" panose="020B0609020204030204" pitchFamily="49" charset="0"/>
            </a:endParaRPr>
          </a:p>
          <a:p>
            <a:r>
              <a:rPr lang="ro-RO" sz="2000" dirty="0">
                <a:latin typeface="Arial" panose="020B0604020202020204" pitchFamily="34" charset="0"/>
                <a:ea typeface="Tomorrow" pitchFamily="34" charset="-122"/>
                <a:cs typeface="Arial" panose="020B0604020202020204" pitchFamily="34" charset="0"/>
              </a:rPr>
              <a:t>Determină dacă elementele se înfășoară sau nu în container.</a:t>
            </a:r>
          </a:p>
        </p:txBody>
      </p:sp>
      <p:sp>
        <p:nvSpPr>
          <p:cNvPr id="16" name="Text 7"/>
          <p:cNvSpPr/>
          <p:nvPr/>
        </p:nvSpPr>
        <p:spPr>
          <a:xfrm>
            <a:off x="9594972" y="3123155"/>
            <a:ext cx="4182308" cy="642699"/>
          </a:xfrm>
          <a:prstGeom prst="rect">
            <a:avLst/>
          </a:prstGeom>
          <a:noFill/>
          <a:ln/>
        </p:spPr>
        <p:txBody>
          <a:bodyPr wrap="square" lIns="0" tIns="0" rIns="0" bIns="0" rtlCol="0" anchor="t"/>
          <a:lstStyle/>
          <a:p>
            <a:pPr marL="0" indent="0" algn="l">
              <a:lnSpc>
                <a:spcPts val="2500"/>
              </a:lnSpc>
              <a:buNone/>
            </a:pPr>
            <a:r>
              <a:rPr lang="ro-RO" sz="2000" dirty="0" smtClean="0">
                <a:latin typeface="Arial" panose="020B0604020202020204" pitchFamily="34" charset="0"/>
                <a:ea typeface="Tomorrow" pitchFamily="34" charset="-122"/>
                <a:cs typeface="Arial" panose="020B0604020202020204" pitchFamily="34" charset="0"/>
              </a:rPr>
              <a:t>Axa principală este determinată de </a:t>
            </a:r>
            <a:r>
              <a:rPr lang="ro-RO" sz="2000" dirty="0" err="1" smtClean="0">
                <a:latin typeface="Arial" panose="020B0604020202020204" pitchFamily="34" charset="0"/>
                <a:ea typeface="Tomorrow" pitchFamily="34" charset="-122"/>
                <a:cs typeface="Arial" panose="020B0604020202020204" pitchFamily="34" charset="0"/>
              </a:rPr>
              <a:t>flex-direction</a:t>
            </a:r>
            <a:r>
              <a:rPr lang="ro-RO" sz="2000" dirty="0" smtClean="0">
                <a:latin typeface="Arial" panose="020B0604020202020204" pitchFamily="34" charset="0"/>
                <a:ea typeface="Tomorrow" pitchFamily="34" charset="-122"/>
                <a:cs typeface="Arial" panose="020B0604020202020204" pitchFamily="34" charset="0"/>
              </a:rPr>
              <a:t>: </a:t>
            </a:r>
            <a:r>
              <a:rPr lang="ro-RO" sz="2000" dirty="0" err="1" smtClean="0">
                <a:latin typeface="Arial" panose="020B0604020202020204" pitchFamily="34" charset="0"/>
                <a:ea typeface="Tomorrow" pitchFamily="34" charset="-122"/>
                <a:cs typeface="Arial" panose="020B0604020202020204" pitchFamily="34" charset="0"/>
              </a:rPr>
              <a:t>row</a:t>
            </a:r>
            <a:r>
              <a:rPr lang="ro-RO" sz="2000" dirty="0" smtClean="0">
                <a:latin typeface="Arial" panose="020B0604020202020204" pitchFamily="34" charset="0"/>
                <a:ea typeface="Tomorrow" pitchFamily="34" charset="-122"/>
                <a:cs typeface="Arial" panose="020B0604020202020204" pitchFamily="34" charset="0"/>
              </a:rPr>
              <a:t>=</a:t>
            </a:r>
            <a:r>
              <a:rPr lang="en-US" sz="2000" dirty="0" smtClean="0">
                <a:latin typeface="Arial" panose="020B0604020202020204" pitchFamily="34" charset="0"/>
                <a:ea typeface="Tomorrow" pitchFamily="34" charset="-122"/>
                <a:cs typeface="Arial" panose="020B0604020202020204" pitchFamily="34" charset="0"/>
              </a:rPr>
              <a:t>&gt;X; column =&gt;Y</a:t>
            </a:r>
            <a:endParaRPr lang="ro-RO" sz="2000" dirty="0">
              <a:latin typeface="Arial" panose="020B0604020202020204" pitchFamily="34" charset="0"/>
              <a:cs typeface="Arial" panose="020B0604020202020204" pitchFamily="34" charset="0"/>
            </a:endParaRPr>
          </a:p>
        </p:txBody>
      </p:sp>
      <p:sp>
        <p:nvSpPr>
          <p:cNvPr id="17" name="Rectangle 16"/>
          <p:cNvSpPr/>
          <p:nvPr/>
        </p:nvSpPr>
        <p:spPr>
          <a:xfrm>
            <a:off x="734461" y="7511361"/>
            <a:ext cx="3134191" cy="369332"/>
          </a:xfrm>
          <a:prstGeom prst="rect">
            <a:avLst/>
          </a:prstGeom>
        </p:spPr>
        <p:txBody>
          <a:bodyPr wrap="none">
            <a:spAutoFit/>
          </a:bodyPr>
          <a:lstStyle/>
          <a:p>
            <a:r>
              <a:rPr lang="ro-RO" u="sng" dirty="0">
                <a:solidFill>
                  <a:srgbClr val="0000FF"/>
                </a:solidFill>
                <a:latin typeface="Arial" panose="020B0604020202020204" pitchFamily="34" charset="0"/>
                <a:hlinkClick r:id="rId4"/>
              </a:rPr>
              <a:t>https://playcode.io/1584344</a:t>
            </a:r>
            <a:r>
              <a:rPr lang="ro-RO" dirty="0">
                <a:solidFill>
                  <a:srgbClr val="000000"/>
                </a:solidFill>
                <a:latin typeface="Arial" panose="020B0604020202020204" pitchFamily="34" charset="0"/>
              </a:rPr>
              <a:t>. </a:t>
            </a:r>
            <a:endParaRPr lang="ro-RO" dirty="0"/>
          </a:p>
        </p:txBody>
      </p:sp>
      <p:sp>
        <p:nvSpPr>
          <p:cNvPr id="18" name="Rectangle 17"/>
          <p:cNvSpPr/>
          <p:nvPr/>
        </p:nvSpPr>
        <p:spPr>
          <a:xfrm>
            <a:off x="5839275" y="7485012"/>
            <a:ext cx="3070071" cy="369332"/>
          </a:xfrm>
          <a:prstGeom prst="rect">
            <a:avLst/>
          </a:prstGeom>
        </p:spPr>
        <p:txBody>
          <a:bodyPr wrap="none">
            <a:spAutoFit/>
          </a:bodyPr>
          <a:lstStyle/>
          <a:p>
            <a:r>
              <a:rPr lang="ro-RO" u="sng" dirty="0">
                <a:solidFill>
                  <a:srgbClr val="0000FF"/>
                </a:solidFill>
                <a:latin typeface="Arial" panose="020B0604020202020204" pitchFamily="34" charset="0"/>
                <a:hlinkClick r:id="rId5"/>
              </a:rPr>
              <a:t>https://playcode.io/1584607</a:t>
            </a:r>
            <a:r>
              <a:rPr lang="ro-RO" dirty="0">
                <a:solidFill>
                  <a:srgbClr val="000000"/>
                </a:solidFill>
                <a:latin typeface="Arial" panose="020B0604020202020204" pitchFamily="34" charset="0"/>
              </a:rPr>
              <a:t>.</a:t>
            </a:r>
            <a:endParaRPr lang="ro-R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37842"/>
            <a:ext cx="10090428" cy="620078"/>
          </a:xfrm>
          <a:prstGeom prst="rect">
            <a:avLst/>
          </a:prstGeom>
          <a:noFill/>
          <a:ln/>
        </p:spPr>
        <p:txBody>
          <a:bodyPr wrap="square" lIns="0" tIns="0" rIns="0" bIns="0" rtlCol="0" anchor="t"/>
          <a:lstStyle/>
          <a:p>
            <a:pPr>
              <a:lnSpc>
                <a:spcPts val="4850"/>
              </a:lnSpc>
            </a:pPr>
            <a:r>
              <a:rPr lang="en-US" sz="3900" dirty="0">
                <a:solidFill>
                  <a:srgbClr val="1D1D1B"/>
                </a:solidFill>
                <a:latin typeface="Arial" panose="020B0604020202020204" pitchFamily="34" charset="0"/>
                <a:cs typeface="Arial" panose="020B0604020202020204" pitchFamily="34" charset="0"/>
              </a:rPr>
              <a:t>Puterea Design-ului Responsive Modern</a:t>
            </a:r>
          </a:p>
        </p:txBody>
      </p:sp>
      <p:sp>
        <p:nvSpPr>
          <p:cNvPr id="3" name="Text 1"/>
          <p:cNvSpPr/>
          <p:nvPr/>
        </p:nvSpPr>
        <p:spPr>
          <a:xfrm>
            <a:off x="1091447" y="2032159"/>
            <a:ext cx="12745164" cy="635079"/>
          </a:xfrm>
          <a:prstGeom prst="rect">
            <a:avLst/>
          </a:prstGeom>
          <a:noFill/>
          <a:ln/>
        </p:spPr>
        <p:txBody>
          <a:bodyPr wrap="squar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Combinația dintre interogări media, sistemul grid și modulul flexbox oferă designerilor web instrumentele necesare pentru a crea experiențe utilizator excepționale pe orice dispozitiv.</a:t>
            </a:r>
            <a:endParaRPr lang="en-US" sz="2000" dirty="0">
              <a:latin typeface="Arial" panose="020B0604020202020204" pitchFamily="34" charset="0"/>
              <a:cs typeface="Arial" panose="020B0604020202020204" pitchFamily="34" charset="0"/>
            </a:endParaRPr>
          </a:p>
        </p:txBody>
      </p:sp>
      <p:sp>
        <p:nvSpPr>
          <p:cNvPr id="4" name="Shape 2"/>
          <p:cNvSpPr/>
          <p:nvPr/>
        </p:nvSpPr>
        <p:spPr>
          <a:xfrm flipH="1">
            <a:off x="816649" y="1808917"/>
            <a:ext cx="18000" cy="1081564"/>
          </a:xfrm>
          <a:prstGeom prst="rect">
            <a:avLst/>
          </a:prstGeom>
          <a:solidFill>
            <a:srgbClr val="1D1D1B"/>
          </a:solidFill>
          <a:ln/>
        </p:spPr>
      </p:sp>
      <p:sp>
        <p:nvSpPr>
          <p:cNvPr id="5" name="Text 3"/>
          <p:cNvSpPr/>
          <p:nvPr/>
        </p:nvSpPr>
        <p:spPr>
          <a:xfrm>
            <a:off x="816651" y="3174444"/>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61615C"/>
                </a:solidFill>
                <a:latin typeface="Arial" panose="020B0604020202020204" pitchFamily="34" charset="0"/>
                <a:ea typeface="Tomorrow Semi Bold" pitchFamily="34" charset="-122"/>
                <a:cs typeface="Arial" panose="020B0604020202020204" pitchFamily="34" charset="0"/>
              </a:rPr>
              <a:t>360px</a:t>
            </a:r>
            <a:endParaRPr lang="en-US" sz="5150" dirty="0">
              <a:latin typeface="Arial" panose="020B0604020202020204" pitchFamily="34" charset="0"/>
              <a:cs typeface="Arial" panose="020B0604020202020204" pitchFamily="34" charset="0"/>
            </a:endParaRPr>
          </a:p>
        </p:txBody>
      </p:sp>
      <p:sp>
        <p:nvSpPr>
          <p:cNvPr id="6" name="Text 4"/>
          <p:cNvSpPr/>
          <p:nvPr/>
        </p:nvSpPr>
        <p:spPr>
          <a:xfrm>
            <a:off x="1644373" y="4115872"/>
            <a:ext cx="2480905" cy="310158"/>
          </a:xfrm>
          <a:prstGeom prst="rect">
            <a:avLst/>
          </a:prstGeom>
          <a:noFill/>
          <a:ln/>
        </p:spPr>
        <p:txBody>
          <a:bodyPr wrap="none" lIns="0" tIns="0" rIns="0" bIns="0" rtlCol="0" anchor="t"/>
          <a:lstStyle/>
          <a:p>
            <a:pPr marL="0" indent="0" algn="ctr">
              <a:lnSpc>
                <a:spcPts val="2400"/>
              </a:lnSpc>
              <a:buNone/>
            </a:pPr>
            <a:r>
              <a:rPr lang="en-US" sz="2000" dirty="0">
                <a:latin typeface="Arial" panose="020B0604020202020204" pitchFamily="34" charset="0"/>
                <a:ea typeface="Tomorrow Semi Bold" pitchFamily="34" charset="-122"/>
                <a:cs typeface="Arial" panose="020B0604020202020204" pitchFamily="34" charset="0"/>
              </a:rPr>
              <a:t>Prag mobil comun</a:t>
            </a:r>
            <a:endParaRPr lang="en-US" sz="2000" dirty="0">
              <a:latin typeface="Arial" panose="020B0604020202020204" pitchFamily="34" charset="0"/>
              <a:cs typeface="Arial" panose="020B0604020202020204" pitchFamily="34" charset="0"/>
            </a:endParaRPr>
          </a:p>
        </p:txBody>
      </p:sp>
      <p:sp>
        <p:nvSpPr>
          <p:cNvPr id="7" name="Text 5"/>
          <p:cNvSpPr/>
          <p:nvPr/>
        </p:nvSpPr>
        <p:spPr>
          <a:xfrm>
            <a:off x="793791" y="4545092"/>
            <a:ext cx="4182189" cy="317540"/>
          </a:xfrm>
          <a:prstGeom prst="rect">
            <a:avLst/>
          </a:prstGeom>
          <a:noFill/>
          <a:ln/>
        </p:spPr>
        <p:txBody>
          <a:bodyPr wrap="none" lIns="0" tIns="0" rIns="0" bIns="0" rtlCol="0" anchor="t"/>
          <a:lstStyle/>
          <a:p>
            <a:pPr marL="0" indent="0" algn="ctr">
              <a:lnSpc>
                <a:spcPts val="2500"/>
              </a:lnSpc>
              <a:buNone/>
            </a:pPr>
            <a:r>
              <a:rPr lang="en-US" sz="2000" dirty="0">
                <a:latin typeface="Arial" panose="020B0604020202020204" pitchFamily="34" charset="0"/>
                <a:ea typeface="Tomorrow" pitchFamily="34" charset="-122"/>
                <a:cs typeface="Arial" panose="020B0604020202020204" pitchFamily="34" charset="0"/>
              </a:rPr>
              <a:t>Lățime standard pentru telefoane</a:t>
            </a:r>
            <a:endParaRPr lang="en-US" sz="2000" dirty="0">
              <a:latin typeface="Arial" panose="020B0604020202020204" pitchFamily="34" charset="0"/>
              <a:cs typeface="Arial" panose="020B0604020202020204" pitchFamily="34" charset="0"/>
            </a:endParaRPr>
          </a:p>
        </p:txBody>
      </p:sp>
      <p:sp>
        <p:nvSpPr>
          <p:cNvPr id="8" name="Text 6"/>
          <p:cNvSpPr/>
          <p:nvPr/>
        </p:nvSpPr>
        <p:spPr>
          <a:xfrm>
            <a:off x="5223986" y="3177759"/>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61615C"/>
                </a:solidFill>
                <a:latin typeface="Arial" panose="020B0604020202020204" pitchFamily="34" charset="0"/>
                <a:ea typeface="Tomorrow Semi Bold" pitchFamily="34" charset="-122"/>
                <a:cs typeface="Arial" panose="020B0604020202020204" pitchFamily="34" charset="0"/>
              </a:rPr>
              <a:t>768px</a:t>
            </a:r>
            <a:endParaRPr lang="en-US" sz="5150" dirty="0">
              <a:latin typeface="Arial" panose="020B0604020202020204" pitchFamily="34" charset="0"/>
              <a:cs typeface="Arial" panose="020B0604020202020204" pitchFamily="34" charset="0"/>
            </a:endParaRPr>
          </a:p>
        </p:txBody>
      </p:sp>
      <p:sp>
        <p:nvSpPr>
          <p:cNvPr id="9" name="Text 7"/>
          <p:cNvSpPr/>
          <p:nvPr/>
        </p:nvSpPr>
        <p:spPr>
          <a:xfrm>
            <a:off x="6074689" y="4115872"/>
            <a:ext cx="2480905" cy="310158"/>
          </a:xfrm>
          <a:prstGeom prst="rect">
            <a:avLst/>
          </a:prstGeom>
          <a:noFill/>
          <a:ln/>
        </p:spPr>
        <p:txBody>
          <a:bodyPr wrap="none" lIns="0" tIns="0" rIns="0" bIns="0" rtlCol="0" anchor="t"/>
          <a:lstStyle/>
          <a:p>
            <a:pPr marL="0" indent="0" algn="ctr">
              <a:lnSpc>
                <a:spcPts val="2400"/>
              </a:lnSpc>
              <a:buNone/>
            </a:pPr>
            <a:r>
              <a:rPr lang="en-US" sz="2000" dirty="0">
                <a:latin typeface="Arial" panose="020B0604020202020204" pitchFamily="34" charset="0"/>
                <a:ea typeface="Tomorrow Semi Bold" pitchFamily="34" charset="-122"/>
                <a:cs typeface="Arial" panose="020B0604020202020204" pitchFamily="34" charset="0"/>
              </a:rPr>
              <a:t>Prag tabletă</a:t>
            </a:r>
            <a:endParaRPr lang="en-US" sz="2000" dirty="0">
              <a:latin typeface="Arial" panose="020B0604020202020204" pitchFamily="34" charset="0"/>
              <a:cs typeface="Arial" panose="020B0604020202020204" pitchFamily="34" charset="0"/>
            </a:endParaRPr>
          </a:p>
        </p:txBody>
      </p:sp>
      <p:sp>
        <p:nvSpPr>
          <p:cNvPr id="10" name="Text 8"/>
          <p:cNvSpPr/>
          <p:nvPr/>
        </p:nvSpPr>
        <p:spPr>
          <a:xfrm>
            <a:off x="5223987" y="4545092"/>
            <a:ext cx="4182308" cy="317540"/>
          </a:xfrm>
          <a:prstGeom prst="rect">
            <a:avLst/>
          </a:prstGeom>
          <a:noFill/>
          <a:ln/>
        </p:spPr>
        <p:txBody>
          <a:bodyPr wrap="none" lIns="0" tIns="0" rIns="0" bIns="0" rtlCol="0" anchor="t"/>
          <a:lstStyle/>
          <a:p>
            <a:pPr marL="0" indent="0" algn="ctr">
              <a:lnSpc>
                <a:spcPts val="2500"/>
              </a:lnSpc>
              <a:buNone/>
            </a:pPr>
            <a:r>
              <a:rPr lang="en-US" sz="2000" dirty="0">
                <a:latin typeface="Arial" panose="020B0604020202020204" pitchFamily="34" charset="0"/>
                <a:ea typeface="Tomorrow" pitchFamily="34" charset="-122"/>
                <a:cs typeface="Arial" panose="020B0604020202020204" pitchFamily="34" charset="0"/>
              </a:rPr>
              <a:t>Tranziție către layout desktop</a:t>
            </a:r>
            <a:endParaRPr lang="en-US" sz="2000" dirty="0">
              <a:latin typeface="Arial" panose="020B0604020202020204" pitchFamily="34" charset="0"/>
              <a:cs typeface="Arial" panose="020B0604020202020204" pitchFamily="34" charset="0"/>
            </a:endParaRPr>
          </a:p>
        </p:txBody>
      </p:sp>
      <p:sp>
        <p:nvSpPr>
          <p:cNvPr id="11" name="Text 9"/>
          <p:cNvSpPr/>
          <p:nvPr/>
        </p:nvSpPr>
        <p:spPr>
          <a:xfrm>
            <a:off x="9559784" y="3136540"/>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61615C"/>
                </a:solidFill>
                <a:latin typeface="Arial" panose="020B0604020202020204" pitchFamily="34" charset="0"/>
                <a:ea typeface="Tomorrow Semi Bold" pitchFamily="34" charset="-122"/>
                <a:cs typeface="Arial" panose="020B0604020202020204" pitchFamily="34" charset="0"/>
              </a:rPr>
              <a:t>12</a:t>
            </a:r>
            <a:endParaRPr lang="en-US" sz="5150" dirty="0">
              <a:latin typeface="Arial" panose="020B0604020202020204" pitchFamily="34" charset="0"/>
              <a:cs typeface="Arial" panose="020B0604020202020204" pitchFamily="34" charset="0"/>
            </a:endParaRPr>
          </a:p>
        </p:txBody>
      </p:sp>
      <p:sp>
        <p:nvSpPr>
          <p:cNvPr id="12" name="Text 10"/>
          <p:cNvSpPr/>
          <p:nvPr/>
        </p:nvSpPr>
        <p:spPr>
          <a:xfrm>
            <a:off x="10505004" y="4115872"/>
            <a:ext cx="2480905" cy="310158"/>
          </a:xfrm>
          <a:prstGeom prst="rect">
            <a:avLst/>
          </a:prstGeom>
          <a:noFill/>
          <a:ln/>
        </p:spPr>
        <p:txBody>
          <a:bodyPr wrap="none" lIns="0" tIns="0" rIns="0" bIns="0" rtlCol="0" anchor="t"/>
          <a:lstStyle/>
          <a:p>
            <a:pPr marL="0" indent="0" algn="ctr">
              <a:lnSpc>
                <a:spcPts val="2400"/>
              </a:lnSpc>
              <a:buNone/>
            </a:pPr>
            <a:r>
              <a:rPr lang="en-US" sz="2000" dirty="0">
                <a:latin typeface="Arial" panose="020B0604020202020204" pitchFamily="34" charset="0"/>
                <a:ea typeface="Tomorrow Semi Bold" pitchFamily="34" charset="-122"/>
                <a:cs typeface="Arial" panose="020B0604020202020204" pitchFamily="34" charset="0"/>
              </a:rPr>
              <a:t>Coloane standard</a:t>
            </a:r>
            <a:endParaRPr lang="en-US" sz="2000" dirty="0">
              <a:latin typeface="Arial" panose="020B0604020202020204" pitchFamily="34" charset="0"/>
              <a:cs typeface="Arial" panose="020B0604020202020204" pitchFamily="34" charset="0"/>
            </a:endParaRPr>
          </a:p>
        </p:txBody>
      </p:sp>
      <p:sp>
        <p:nvSpPr>
          <p:cNvPr id="13" name="Text 11"/>
          <p:cNvSpPr/>
          <p:nvPr/>
        </p:nvSpPr>
        <p:spPr>
          <a:xfrm>
            <a:off x="9654303" y="4545092"/>
            <a:ext cx="4182308" cy="317540"/>
          </a:xfrm>
          <a:prstGeom prst="rect">
            <a:avLst/>
          </a:prstGeom>
          <a:noFill/>
          <a:ln/>
        </p:spPr>
        <p:txBody>
          <a:bodyPr wrap="none" lIns="0" tIns="0" rIns="0" bIns="0" rtlCol="0" anchor="t"/>
          <a:lstStyle/>
          <a:p>
            <a:pPr marL="0" indent="0" algn="ctr">
              <a:lnSpc>
                <a:spcPts val="2500"/>
              </a:lnSpc>
              <a:buNone/>
            </a:pPr>
            <a:r>
              <a:rPr lang="en-US" sz="2000" dirty="0">
                <a:latin typeface="Arial" panose="020B0604020202020204" pitchFamily="34" charset="0"/>
                <a:ea typeface="Tomorrow" pitchFamily="34" charset="-122"/>
                <a:cs typeface="Arial" panose="020B0604020202020204" pitchFamily="34" charset="0"/>
              </a:rPr>
              <a:t>Sistemul grid uzual în framework-uri</a:t>
            </a:r>
            <a:endParaRPr lang="en-US" sz="2000" dirty="0">
              <a:latin typeface="Arial" panose="020B0604020202020204" pitchFamily="34" charset="0"/>
              <a:cs typeface="Arial" panose="020B0604020202020204" pitchFamily="34" charset="0"/>
            </a:endParaRPr>
          </a:p>
        </p:txBody>
      </p:sp>
      <p:sp>
        <p:nvSpPr>
          <p:cNvPr id="14" name="Text 12"/>
          <p:cNvSpPr/>
          <p:nvPr/>
        </p:nvSpPr>
        <p:spPr>
          <a:xfrm>
            <a:off x="963386" y="5085874"/>
            <a:ext cx="12873226" cy="1218010"/>
          </a:xfrm>
          <a:prstGeom prst="rect">
            <a:avLst/>
          </a:prstGeom>
          <a:noFill/>
          <a:ln/>
        </p:spPr>
        <p:txBody>
          <a:bodyPr wrap="square" lIns="0" tIns="0" rIns="0" bIns="0" rtlCol="0" anchor="t"/>
          <a:lstStyle/>
          <a:p>
            <a:pPr marL="0" indent="0" algn="l">
              <a:lnSpc>
                <a:spcPts val="2500"/>
              </a:lnSpc>
              <a:buNone/>
            </a:pPr>
            <a:r>
              <a:rPr lang="en-US" sz="2000" dirty="0">
                <a:latin typeface="Arial" panose="020B0604020202020204" pitchFamily="34" charset="0"/>
                <a:ea typeface="Tomorrow" pitchFamily="34" charset="-122"/>
                <a:cs typeface="Arial" panose="020B0604020202020204" pitchFamily="34" charset="0"/>
              </a:rPr>
              <a:t>Design-ul responsive nu mai este opțional - este esențial pentru succesul oricărui proiect web modern. Prin aplicarea corectă a acestor tehnici, puteți asigura o experiență optimă pentru toți utilizatorii, indiferent de dispozitivul folosit.</a:t>
            </a:r>
            <a:endParaRPr lang="en-US" sz="2000" dirty="0">
              <a:latin typeface="Arial" panose="020B0604020202020204" pitchFamily="34" charset="0"/>
              <a:cs typeface="Arial" panose="020B0604020202020204" pitchFamily="34" charset="0"/>
            </a:endParaRPr>
          </a:p>
        </p:txBody>
      </p:sp>
      <p:sp>
        <p:nvSpPr>
          <p:cNvPr id="15" name="Shape 2"/>
          <p:cNvSpPr/>
          <p:nvPr/>
        </p:nvSpPr>
        <p:spPr>
          <a:xfrm>
            <a:off x="770930" y="4981694"/>
            <a:ext cx="18000" cy="1081564"/>
          </a:xfrm>
          <a:prstGeom prst="rect">
            <a:avLst/>
          </a:prstGeom>
          <a:solidFill>
            <a:srgbClr val="1D1D1B"/>
          </a:solidFill>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877</Words>
  <Application>Microsoft Office PowerPoint</Application>
  <PresentationFormat>Custom</PresentationFormat>
  <Paragraphs>163</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Consolas</vt:lpstr>
      <vt:lpstr>Times New Roman</vt:lpstr>
      <vt:lpstr>Tomorrow</vt:lpstr>
      <vt:lpstr>Tomorrow Light</vt:lpstr>
      <vt:lpstr>Tomorrow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Doru</dc:creator>
  <cp:lastModifiedBy>Admin </cp:lastModifiedBy>
  <cp:revision>20</cp:revision>
  <dcterms:created xsi:type="dcterms:W3CDTF">2025-11-27T17:50:38Z</dcterms:created>
  <dcterms:modified xsi:type="dcterms:W3CDTF">2025-12-09T09:26:52Z</dcterms:modified>
</cp:coreProperties>
</file>